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5"/>
  </p:notesMasterIdLst>
  <p:sldIdLst>
    <p:sldId id="365" r:id="rId3"/>
    <p:sldId id="356" r:id="rId4"/>
    <p:sldId id="357" r:id="rId6"/>
    <p:sldId id="318" r:id="rId7"/>
    <p:sldId id="403" r:id="rId8"/>
    <p:sldId id="470" r:id="rId9"/>
    <p:sldId id="471" r:id="rId10"/>
    <p:sldId id="472" r:id="rId11"/>
    <p:sldId id="258" r:id="rId12"/>
    <p:sldId id="474" r:id="rId13"/>
    <p:sldId id="476" r:id="rId14"/>
    <p:sldId id="497" r:id="rId15"/>
    <p:sldId id="473" r:id="rId16"/>
    <p:sldId id="451" r:id="rId17"/>
    <p:sldId id="475" r:id="rId18"/>
    <p:sldId id="500" r:id="rId19"/>
    <p:sldId id="477" r:id="rId20"/>
    <p:sldId id="406" r:id="rId21"/>
    <p:sldId id="404" r:id="rId22"/>
    <p:sldId id="490" r:id="rId23"/>
    <p:sldId id="488" r:id="rId24"/>
    <p:sldId id="489" r:id="rId25"/>
    <p:sldId id="332" r:id="rId26"/>
    <p:sldId id="455" r:id="rId27"/>
    <p:sldId id="311" r:id="rId28"/>
    <p:sldId id="409" r:id="rId29"/>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4051" userDrawn="1">
          <p15:clr>
            <a:srgbClr val="A4A3A4"/>
          </p15:clr>
        </p15:guide>
        <p15:guide id="4" pos="589" userDrawn="1">
          <p15:clr>
            <a:srgbClr val="A4A3A4"/>
          </p15:clr>
        </p15:guide>
        <p15:guide id="6" orient="horz" pos="1473" userDrawn="1">
          <p15:clr>
            <a:srgbClr val="A4A3A4"/>
          </p15:clr>
        </p15:guide>
        <p15:guide id="7" pos="71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AF1B"/>
    <a:srgbClr val="FFFFFF"/>
    <a:srgbClr val="244C89"/>
    <a:srgbClr val="4E81C0"/>
    <a:srgbClr val="313D51"/>
    <a:srgbClr val="433D3C"/>
    <a:srgbClr val="C00000"/>
    <a:srgbClr val="F0F2F4"/>
    <a:srgbClr val="0B2C4F"/>
    <a:srgbClr val="2135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6314" autoAdjust="0"/>
  </p:normalViewPr>
  <p:slideViewPr>
    <p:cSldViewPr snapToGrid="0" showGuides="1">
      <p:cViewPr varScale="1">
        <p:scale>
          <a:sx n="90" d="100"/>
          <a:sy n="90" d="100"/>
        </p:scale>
        <p:origin x="316" y="68"/>
      </p:cViewPr>
      <p:guideLst>
        <p:guide pos="4051"/>
        <p:guide pos="589"/>
        <p:guide orient="horz" pos="1473"/>
        <p:guide pos="7188"/>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3" Type="http://schemas.openxmlformats.org/officeDocument/2006/relationships/tags" Target="tags/tag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B2E5B-1A0B-4F0A-9547-4FB8D13F2C5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3CF89-91F4-45FB-A589-58532703FC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5" name="矩形 4"/>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标题 1"/>
          <p:cNvSpPr>
            <a:spLocks noGrp="1"/>
          </p:cNvSpPr>
          <p:nvPr>
            <p:ph type="title" hasCustomPrompt="1"/>
          </p:nvPr>
        </p:nvSpPr>
        <p:spPr>
          <a:xfrm>
            <a:off x="1406898" y="752801"/>
            <a:ext cx="3629564" cy="456129"/>
          </a:xfrm>
          <a:prstGeom prst="rect">
            <a:avLst/>
          </a:prstGeom>
        </p:spPr>
        <p:txBody>
          <a:bodyPr>
            <a:noAutofit/>
          </a:bodyPr>
          <a:lstStyle>
            <a:lvl1pPr>
              <a:defRPr sz="2400" b="1">
                <a:solidFill>
                  <a:srgbClr val="244C89"/>
                </a:solidFill>
                <a:ea typeface="思源黑体" panose="020B0500000000000000" pitchFamily="34" charset="-122"/>
              </a:defRPr>
            </a:lvl1pPr>
          </a:lstStyle>
          <a:p>
            <a:r>
              <a:rPr lang="zh-CN" altLang="en-US" dirty="0"/>
              <a:t>单击编辑标题</a:t>
            </a:r>
            <a:endParaRPr lang="zh-CN" altLang="en-US" dirty="0"/>
          </a:p>
        </p:txBody>
      </p:sp>
      <p:sp>
        <p:nvSpPr>
          <p:cNvPr id="9" name="Freeform 5"/>
          <p:cNvSpPr>
            <a:spLocks noEditPoints="1"/>
          </p:cNvSpPr>
          <p:nvPr userDrawn="1"/>
        </p:nvSpPr>
        <p:spPr bwMode="auto">
          <a:xfrm>
            <a:off x="861588" y="857970"/>
            <a:ext cx="441095" cy="525190"/>
          </a:xfrm>
          <a:custGeom>
            <a:avLst/>
            <a:gdLst>
              <a:gd name="T0" fmla="*/ 269 w 537"/>
              <a:gd name="T1" fmla="*/ 0 h 623"/>
              <a:gd name="T2" fmla="*/ 403 w 537"/>
              <a:gd name="T3" fmla="*/ 78 h 623"/>
              <a:gd name="T4" fmla="*/ 537 w 537"/>
              <a:gd name="T5" fmla="*/ 156 h 623"/>
              <a:gd name="T6" fmla="*/ 537 w 537"/>
              <a:gd name="T7" fmla="*/ 311 h 623"/>
              <a:gd name="T8" fmla="*/ 537 w 537"/>
              <a:gd name="T9" fmla="*/ 467 h 623"/>
              <a:gd name="T10" fmla="*/ 403 w 537"/>
              <a:gd name="T11" fmla="*/ 545 h 623"/>
              <a:gd name="T12" fmla="*/ 269 w 537"/>
              <a:gd name="T13" fmla="*/ 623 h 623"/>
              <a:gd name="T14" fmla="*/ 134 w 537"/>
              <a:gd name="T15" fmla="*/ 545 h 623"/>
              <a:gd name="T16" fmla="*/ 0 w 537"/>
              <a:gd name="T17" fmla="*/ 467 h 623"/>
              <a:gd name="T18" fmla="*/ 0 w 537"/>
              <a:gd name="T19" fmla="*/ 311 h 623"/>
              <a:gd name="T20" fmla="*/ 0 w 537"/>
              <a:gd name="T21" fmla="*/ 156 h 623"/>
              <a:gd name="T22" fmla="*/ 134 w 537"/>
              <a:gd name="T23" fmla="*/ 78 h 623"/>
              <a:gd name="T24" fmla="*/ 269 w 537"/>
              <a:gd name="T25" fmla="*/ 0 h 623"/>
              <a:gd name="T26" fmla="*/ 269 w 537"/>
              <a:gd name="T27" fmla="*/ 53 h 623"/>
              <a:gd name="T28" fmla="*/ 380 w 537"/>
              <a:gd name="T29" fmla="*/ 117 h 623"/>
              <a:gd name="T30" fmla="*/ 492 w 537"/>
              <a:gd name="T31" fmla="*/ 182 h 623"/>
              <a:gd name="T32" fmla="*/ 492 w 537"/>
              <a:gd name="T33" fmla="*/ 311 h 623"/>
              <a:gd name="T34" fmla="*/ 492 w 537"/>
              <a:gd name="T35" fmla="*/ 441 h 623"/>
              <a:gd name="T36" fmla="*/ 380 w 537"/>
              <a:gd name="T37" fmla="*/ 505 h 623"/>
              <a:gd name="T38" fmla="*/ 269 w 537"/>
              <a:gd name="T39" fmla="*/ 570 h 623"/>
              <a:gd name="T40" fmla="*/ 157 w 537"/>
              <a:gd name="T41" fmla="*/ 505 h 623"/>
              <a:gd name="T42" fmla="*/ 46 w 537"/>
              <a:gd name="T43" fmla="*/ 441 h 623"/>
              <a:gd name="T44" fmla="*/ 46 w 537"/>
              <a:gd name="T45" fmla="*/ 311 h 623"/>
              <a:gd name="T46" fmla="*/ 46 w 537"/>
              <a:gd name="T47" fmla="*/ 182 h 623"/>
              <a:gd name="T48" fmla="*/ 157 w 537"/>
              <a:gd name="T49" fmla="*/ 117 h 623"/>
              <a:gd name="T50" fmla="*/ 269 w 537"/>
              <a:gd name="T51" fmla="*/ 53 h 623"/>
              <a:gd name="T52" fmla="*/ 215 w 537"/>
              <a:gd name="T53" fmla="*/ 455 h 623"/>
              <a:gd name="T54" fmla="*/ 367 w 537"/>
              <a:gd name="T55" fmla="*/ 455 h 623"/>
              <a:gd name="T56" fmla="*/ 375 w 537"/>
              <a:gd name="T57" fmla="*/ 463 h 623"/>
              <a:gd name="T58" fmla="*/ 367 w 537"/>
              <a:gd name="T59" fmla="*/ 471 h 623"/>
              <a:gd name="T60" fmla="*/ 215 w 537"/>
              <a:gd name="T61" fmla="*/ 471 h 623"/>
              <a:gd name="T62" fmla="*/ 207 w 537"/>
              <a:gd name="T63" fmla="*/ 463 h 623"/>
              <a:gd name="T64" fmla="*/ 215 w 537"/>
              <a:gd name="T65" fmla="*/ 455 h 623"/>
              <a:gd name="T66" fmla="*/ 218 w 537"/>
              <a:gd name="T67" fmla="*/ 380 h 623"/>
              <a:gd name="T68" fmla="*/ 302 w 537"/>
              <a:gd name="T69" fmla="*/ 242 h 623"/>
              <a:gd name="T70" fmla="*/ 331 w 537"/>
              <a:gd name="T71" fmla="*/ 260 h 623"/>
              <a:gd name="T72" fmla="*/ 248 w 537"/>
              <a:gd name="T73" fmla="*/ 398 h 623"/>
              <a:gd name="T74" fmla="*/ 218 w 537"/>
              <a:gd name="T75" fmla="*/ 380 h 623"/>
              <a:gd name="T76" fmla="*/ 159 w 537"/>
              <a:gd name="T77" fmla="*/ 344 h 623"/>
              <a:gd name="T78" fmla="*/ 243 w 537"/>
              <a:gd name="T79" fmla="*/ 207 h 623"/>
              <a:gd name="T80" fmla="*/ 272 w 537"/>
              <a:gd name="T81" fmla="*/ 224 h 623"/>
              <a:gd name="T82" fmla="*/ 189 w 537"/>
              <a:gd name="T83" fmla="*/ 362 h 623"/>
              <a:gd name="T84" fmla="*/ 159 w 537"/>
              <a:gd name="T85" fmla="*/ 344 h 623"/>
              <a:gd name="T86" fmla="*/ 146 w 537"/>
              <a:gd name="T87" fmla="*/ 456 h 623"/>
              <a:gd name="T88" fmla="*/ 154 w 537"/>
              <a:gd name="T89" fmla="*/ 387 h 623"/>
              <a:gd name="T90" fmla="*/ 211 w 537"/>
              <a:gd name="T91" fmla="*/ 422 h 623"/>
              <a:gd name="T92" fmla="*/ 155 w 537"/>
              <a:gd name="T93" fmla="*/ 461 h 623"/>
              <a:gd name="T94" fmla="*/ 146 w 537"/>
              <a:gd name="T95" fmla="*/ 456 h 623"/>
              <a:gd name="T96" fmla="*/ 266 w 537"/>
              <a:gd name="T97" fmla="*/ 168 h 623"/>
              <a:gd name="T98" fmla="*/ 253 w 537"/>
              <a:gd name="T99" fmla="*/ 188 h 623"/>
              <a:gd name="T100" fmla="*/ 342 w 537"/>
              <a:gd name="T101" fmla="*/ 242 h 623"/>
              <a:gd name="T102" fmla="*/ 354 w 537"/>
              <a:gd name="T103" fmla="*/ 222 h 623"/>
              <a:gd name="T104" fmla="*/ 266 w 537"/>
              <a:gd name="T105" fmla="*/ 168 h 623"/>
              <a:gd name="T106" fmla="*/ 285 w 537"/>
              <a:gd name="T107" fmla="*/ 138 h 623"/>
              <a:gd name="T108" fmla="*/ 311 w 537"/>
              <a:gd name="T109" fmla="*/ 131 h 623"/>
              <a:gd name="T110" fmla="*/ 366 w 537"/>
              <a:gd name="T111" fmla="*/ 165 h 623"/>
              <a:gd name="T112" fmla="*/ 373 w 537"/>
              <a:gd name="T113" fmla="*/ 191 h 623"/>
              <a:gd name="T114" fmla="*/ 365 w 537"/>
              <a:gd name="T115" fmla="*/ 204 h 623"/>
              <a:gd name="T116" fmla="*/ 277 w 537"/>
              <a:gd name="T117" fmla="*/ 150 h 623"/>
              <a:gd name="T118" fmla="*/ 285 w 537"/>
              <a:gd name="T119" fmla="*/ 138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623">
                <a:moveTo>
                  <a:pt x="269" y="0"/>
                </a:moveTo>
                <a:lnTo>
                  <a:pt x="403" y="78"/>
                </a:lnTo>
                <a:lnTo>
                  <a:pt x="537" y="156"/>
                </a:lnTo>
                <a:lnTo>
                  <a:pt x="537" y="311"/>
                </a:lnTo>
                <a:lnTo>
                  <a:pt x="537" y="467"/>
                </a:lnTo>
                <a:lnTo>
                  <a:pt x="403" y="545"/>
                </a:lnTo>
                <a:lnTo>
                  <a:pt x="269" y="623"/>
                </a:lnTo>
                <a:lnTo>
                  <a:pt x="134" y="545"/>
                </a:lnTo>
                <a:lnTo>
                  <a:pt x="0" y="467"/>
                </a:lnTo>
                <a:lnTo>
                  <a:pt x="0" y="311"/>
                </a:lnTo>
                <a:lnTo>
                  <a:pt x="0" y="156"/>
                </a:lnTo>
                <a:lnTo>
                  <a:pt x="134" y="78"/>
                </a:lnTo>
                <a:lnTo>
                  <a:pt x="269" y="0"/>
                </a:lnTo>
                <a:close/>
                <a:moveTo>
                  <a:pt x="269" y="53"/>
                </a:moveTo>
                <a:lnTo>
                  <a:pt x="380" y="117"/>
                </a:lnTo>
                <a:lnTo>
                  <a:pt x="492" y="182"/>
                </a:lnTo>
                <a:lnTo>
                  <a:pt x="492" y="311"/>
                </a:lnTo>
                <a:lnTo>
                  <a:pt x="492" y="441"/>
                </a:lnTo>
                <a:lnTo>
                  <a:pt x="380" y="505"/>
                </a:lnTo>
                <a:lnTo>
                  <a:pt x="269" y="570"/>
                </a:lnTo>
                <a:lnTo>
                  <a:pt x="157" y="505"/>
                </a:lnTo>
                <a:lnTo>
                  <a:pt x="46" y="441"/>
                </a:lnTo>
                <a:lnTo>
                  <a:pt x="46" y="311"/>
                </a:lnTo>
                <a:lnTo>
                  <a:pt x="46" y="182"/>
                </a:lnTo>
                <a:lnTo>
                  <a:pt x="157" y="117"/>
                </a:lnTo>
                <a:lnTo>
                  <a:pt x="269" y="53"/>
                </a:lnTo>
                <a:close/>
                <a:moveTo>
                  <a:pt x="215" y="455"/>
                </a:moveTo>
                <a:lnTo>
                  <a:pt x="367" y="455"/>
                </a:lnTo>
                <a:cubicBezTo>
                  <a:pt x="371" y="455"/>
                  <a:pt x="375" y="458"/>
                  <a:pt x="375" y="463"/>
                </a:cubicBezTo>
                <a:cubicBezTo>
                  <a:pt x="375" y="467"/>
                  <a:pt x="371" y="471"/>
                  <a:pt x="367" y="471"/>
                </a:cubicBezTo>
                <a:lnTo>
                  <a:pt x="215" y="471"/>
                </a:lnTo>
                <a:cubicBezTo>
                  <a:pt x="211" y="471"/>
                  <a:pt x="207" y="467"/>
                  <a:pt x="207" y="463"/>
                </a:cubicBezTo>
                <a:cubicBezTo>
                  <a:pt x="207" y="458"/>
                  <a:pt x="211" y="455"/>
                  <a:pt x="215" y="455"/>
                </a:cubicBezTo>
                <a:close/>
                <a:moveTo>
                  <a:pt x="218" y="380"/>
                </a:moveTo>
                <a:lnTo>
                  <a:pt x="302" y="242"/>
                </a:lnTo>
                <a:lnTo>
                  <a:pt x="331" y="260"/>
                </a:lnTo>
                <a:lnTo>
                  <a:pt x="248" y="398"/>
                </a:lnTo>
                <a:lnTo>
                  <a:pt x="218" y="380"/>
                </a:lnTo>
                <a:close/>
                <a:moveTo>
                  <a:pt x="159" y="344"/>
                </a:moveTo>
                <a:lnTo>
                  <a:pt x="243" y="207"/>
                </a:lnTo>
                <a:lnTo>
                  <a:pt x="272" y="224"/>
                </a:lnTo>
                <a:lnTo>
                  <a:pt x="189" y="362"/>
                </a:lnTo>
                <a:lnTo>
                  <a:pt x="159" y="344"/>
                </a:lnTo>
                <a:close/>
                <a:moveTo>
                  <a:pt x="146" y="456"/>
                </a:moveTo>
                <a:lnTo>
                  <a:pt x="154" y="387"/>
                </a:lnTo>
                <a:lnTo>
                  <a:pt x="211" y="422"/>
                </a:lnTo>
                <a:lnTo>
                  <a:pt x="155" y="461"/>
                </a:lnTo>
                <a:cubicBezTo>
                  <a:pt x="149" y="465"/>
                  <a:pt x="145" y="463"/>
                  <a:pt x="146" y="456"/>
                </a:cubicBezTo>
                <a:close/>
                <a:moveTo>
                  <a:pt x="266" y="168"/>
                </a:moveTo>
                <a:lnTo>
                  <a:pt x="253" y="188"/>
                </a:lnTo>
                <a:lnTo>
                  <a:pt x="342" y="242"/>
                </a:lnTo>
                <a:lnTo>
                  <a:pt x="354" y="222"/>
                </a:lnTo>
                <a:lnTo>
                  <a:pt x="266" y="168"/>
                </a:lnTo>
                <a:close/>
                <a:moveTo>
                  <a:pt x="285" y="138"/>
                </a:moveTo>
                <a:cubicBezTo>
                  <a:pt x="290" y="129"/>
                  <a:pt x="302" y="126"/>
                  <a:pt x="311" y="131"/>
                </a:cubicBezTo>
                <a:lnTo>
                  <a:pt x="366" y="165"/>
                </a:lnTo>
                <a:cubicBezTo>
                  <a:pt x="375" y="170"/>
                  <a:pt x="378" y="182"/>
                  <a:pt x="373" y="191"/>
                </a:cubicBezTo>
                <a:lnTo>
                  <a:pt x="365" y="204"/>
                </a:lnTo>
                <a:lnTo>
                  <a:pt x="277" y="150"/>
                </a:lnTo>
                <a:lnTo>
                  <a:pt x="285" y="138"/>
                </a:lnTo>
                <a:close/>
              </a:path>
            </a:pathLst>
          </a:custGeom>
          <a:solidFill>
            <a:srgbClr val="244C89"/>
          </a:solidFill>
          <a:ln>
            <a:noFill/>
          </a:ln>
        </p:spPr>
        <p:txBody>
          <a:bodyPr vert="horz" wrap="square" lIns="91392" tIns="45696" rIns="91392" bIns="45696" numCol="1" anchor="t" anchorCtr="0" compatLnSpc="1"/>
          <a:lstStyle/>
          <a:p>
            <a:endParaRPr lang="zh-CN" altLang="en-US" sz="18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6" name="矩形 5"/>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3" name="矩形 2"/>
          <p:cNvSpPr/>
          <p:nvPr/>
        </p:nvSpPr>
        <p:spPr>
          <a:xfrm>
            <a:off x="2160496" y="1465866"/>
            <a:ext cx="7871010" cy="393208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2429435" y="1711367"/>
            <a:ext cx="7333130" cy="3441085"/>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文本框 4"/>
          <p:cNvSpPr txBox="1"/>
          <p:nvPr/>
        </p:nvSpPr>
        <p:spPr>
          <a:xfrm>
            <a:off x="2569302" y="2790394"/>
            <a:ext cx="7053116" cy="768350"/>
          </a:xfrm>
          <a:prstGeom prst="rect">
            <a:avLst/>
          </a:prstGeom>
          <a:noFill/>
        </p:spPr>
        <p:txBody>
          <a:bodyPr wrap="square" rtlCol="0">
            <a:spAutoFit/>
            <a:scene3d>
              <a:camera prst="orthographicFront"/>
              <a:lightRig rig="threePt" dir="t"/>
            </a:scene3d>
            <a:sp3d contourW="12700"/>
          </a:bodyPr>
          <a:lstStyle/>
          <a:p>
            <a:pPr algn="ctr">
              <a:defRPr/>
            </a:pPr>
            <a:r>
              <a:rPr lang="en-US" altLang="zh-CN" sz="4400" b="1" dirty="0">
                <a:solidFill>
                  <a:schemeClr val="bg1"/>
                </a:solidFill>
                <a:latin typeface="思源黑体" panose="020B0500000000000000" pitchFamily="34" charset="-122"/>
                <a:ea typeface="思源黑体" panose="020B0500000000000000" pitchFamily="34" charset="-122"/>
              </a:rPr>
              <a:t>Raft</a:t>
            </a:r>
            <a:r>
              <a:rPr lang="zh-CN" altLang="en-US" sz="4400" b="1" dirty="0">
                <a:solidFill>
                  <a:schemeClr val="bg1"/>
                </a:solidFill>
                <a:latin typeface="思源黑体" panose="020B0500000000000000" pitchFamily="34" charset="-122"/>
                <a:ea typeface="思源黑体" panose="020B0500000000000000" pitchFamily="34" charset="-122"/>
              </a:rPr>
              <a:t>实验汇报</a:t>
            </a:r>
            <a:endParaRPr lang="zh-CN" altLang="en-US" sz="4400" b="1" dirty="0">
              <a:solidFill>
                <a:schemeClr val="bg1"/>
              </a:solidFill>
              <a:latin typeface="思源黑体" panose="020B0500000000000000" pitchFamily="34" charset="-122"/>
              <a:ea typeface="思源黑体" panose="020B0500000000000000" pitchFamily="34" charset="-122"/>
            </a:endParaRPr>
          </a:p>
        </p:txBody>
      </p:sp>
      <p:sp>
        <p:nvSpPr>
          <p:cNvPr id="6" name="PA_圆角矩形 31"/>
          <p:cNvSpPr/>
          <p:nvPr>
            <p:custDataLst>
              <p:tags r:id="rId2"/>
            </p:custDataLst>
          </p:nvPr>
        </p:nvSpPr>
        <p:spPr>
          <a:xfrm>
            <a:off x="4533265" y="4061460"/>
            <a:ext cx="3125470" cy="47053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223762"/>
                </a:solidFill>
                <a:latin typeface="思源黑体" panose="020B0500000000000000" pitchFamily="34" charset="-122"/>
                <a:ea typeface="思源黑体" panose="020B0500000000000000" pitchFamily="34" charset="-122"/>
              </a:rPr>
              <a:t>卜欣然 何晨蕊 文柳懿</a:t>
            </a:r>
            <a:endParaRPr lang="en-US" altLang="zh-CN" sz="2000" dirty="0">
              <a:solidFill>
                <a:srgbClr val="223762"/>
              </a:solidFill>
              <a:latin typeface="思源黑体" panose="020B0500000000000000" pitchFamily="34" charset="-122"/>
              <a:ea typeface="思源黑体" panose="020B0500000000000000" pitchFamily="34" charset="-122"/>
            </a:endParaRPr>
          </a:p>
        </p:txBody>
      </p:sp>
      <p:grpSp>
        <p:nvGrpSpPr>
          <p:cNvPr id="7" name="组合 6"/>
          <p:cNvGrpSpPr/>
          <p:nvPr/>
        </p:nvGrpSpPr>
        <p:grpSpPr>
          <a:xfrm>
            <a:off x="5387350" y="978500"/>
            <a:ext cx="1390484" cy="1390482"/>
            <a:chOff x="5387350" y="978500"/>
            <a:chExt cx="1390484" cy="1390482"/>
          </a:xfrm>
        </p:grpSpPr>
        <p:sp>
          <p:nvSpPr>
            <p:cNvPr id="8" name="椭圆 7"/>
            <p:cNvSpPr/>
            <p:nvPr/>
          </p:nvSpPr>
          <p:spPr>
            <a:xfrm>
              <a:off x="5387350" y="978500"/>
              <a:ext cx="1390484" cy="1390482"/>
            </a:xfrm>
            <a:prstGeom prst="ellipse">
              <a:avLst/>
            </a:prstGeom>
            <a:solidFill>
              <a:srgbClr val="244C89"/>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9" name="组合 8"/>
            <p:cNvGrpSpPr/>
            <p:nvPr/>
          </p:nvGrpSpPr>
          <p:grpSpPr>
            <a:xfrm>
              <a:off x="5482497" y="1078924"/>
              <a:ext cx="1195789" cy="1195788"/>
              <a:chOff x="5159802" y="530825"/>
              <a:chExt cx="1813907" cy="1813907"/>
            </a:xfrm>
          </p:grpSpPr>
          <p:sp>
            <p:nvSpPr>
              <p:cNvPr id="13" name="椭圆 12"/>
              <p:cNvSpPr/>
              <p:nvPr/>
            </p:nvSpPr>
            <p:spPr>
              <a:xfrm>
                <a:off x="5159802" y="530825"/>
                <a:ext cx="1813907" cy="1813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p>
            </p:txBody>
          </p:sp>
          <p:sp>
            <p:nvSpPr>
              <p:cNvPr id="11" name="椭圆 10"/>
              <p:cNvSpPr/>
              <p:nvPr/>
            </p:nvSpPr>
            <p:spPr>
              <a:xfrm>
                <a:off x="5472591" y="827607"/>
                <a:ext cx="1209821" cy="1209822"/>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p>
            </p:txBody>
          </p:sp>
        </p:grpSp>
      </p:grpSp>
      <p:pic>
        <p:nvPicPr>
          <p:cNvPr id="19" name="图片 18"/>
          <p:cNvPicPr>
            <a:picLocks noChangeAspect="1"/>
          </p:cNvPicPr>
          <p:nvPr/>
        </p:nvPicPr>
        <p:blipFill>
          <a:blip r:embed="rId3"/>
          <a:stretch>
            <a:fillRect/>
          </a:stretch>
        </p:blipFill>
        <p:spPr>
          <a:xfrm>
            <a:off x="5482590" y="1108075"/>
            <a:ext cx="1179195" cy="1179195"/>
          </a:xfrm>
          <a:prstGeom prst="ellipse">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8109" y="1199515"/>
            <a:ext cx="2074181"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407160" y="753110"/>
            <a:ext cx="5024120" cy="680085"/>
          </a:xfrm>
        </p:spPr>
        <p:txBody>
          <a:bodyPr/>
          <a:lstStyle/>
          <a:p>
            <a:pPr>
              <a:lnSpc>
                <a:spcPct val="120000"/>
              </a:lnSpc>
            </a:pPr>
            <a:r>
              <a:rPr lang="zh-CN" altLang="en-US" sz="2800" dirty="0">
                <a:sym typeface="+mn-ea"/>
              </a:rPr>
              <a:t>Make 函数</a:t>
            </a:r>
            <a:endParaRPr lang="zh-CN" altLang="en-US" sz="2800" dirty="0">
              <a:sym typeface="+mn-ea"/>
            </a:endParaRPr>
          </a:p>
        </p:txBody>
      </p:sp>
      <p:sp>
        <p:nvSpPr>
          <p:cNvPr id="12" name="矩形 11"/>
          <p:cNvSpPr/>
          <p:nvPr/>
        </p:nvSpPr>
        <p:spPr>
          <a:xfrm>
            <a:off x="793440" y="1480998"/>
            <a:ext cx="10501630" cy="858166"/>
          </a:xfrm>
          <a:prstGeom prst="rect">
            <a:avLst/>
          </a:prstGeom>
        </p:spPr>
        <p:txBody>
          <a:bodyPr wrap="square" lIns="0" tIns="0" rIns="0" bIns="0">
            <a:noAutofit/>
          </a:bodyPr>
          <a:lstStyle/>
          <a:p>
            <a:pPr algn="just">
              <a:lnSpc>
                <a:spcPct val="120000"/>
              </a:lnSpc>
            </a:pPr>
            <a:r>
              <a:rPr>
                <a:ea typeface="思源黑体" panose="020B0500000000000000" pitchFamily="34" charset="-122"/>
              </a:rPr>
              <a:t>Make 函数创建了一个后台的 </a:t>
            </a:r>
            <a:r>
              <a:rPr>
                <a:solidFill>
                  <a:schemeClr val="accent3"/>
                </a:solidFill>
                <a:ea typeface="思源黑体" panose="020B0500000000000000" pitchFamily="34" charset="-122"/>
              </a:rPr>
              <a:t>goroutine</a:t>
            </a:r>
            <a:r>
              <a:rPr>
                <a:ea typeface="思源黑体" panose="020B0500000000000000" pitchFamily="34" charset="-122"/>
              </a:rPr>
              <a:t>，它负责</a:t>
            </a:r>
            <a:r>
              <a:rPr b="1">
                <a:solidFill>
                  <a:schemeClr val="accent3"/>
                </a:solidFill>
                <a:ea typeface="思源黑体" panose="020B0500000000000000" pitchFamily="34" charset="-122"/>
              </a:rPr>
              <a:t>周期性地检查</a:t>
            </a:r>
            <a:r>
              <a:rPr>
                <a:ea typeface="思源黑体" panose="020B0500000000000000" pitchFamily="34" charset="-122"/>
              </a:rPr>
              <a:t>是否需要触发领导者选举。如果超时没有收到来自其他节点的心跳消息，它将启动一个领导者选举过程。</a:t>
            </a:r>
            <a:endParaRPr>
              <a:ea typeface="思源黑体" panose="020B0500000000000000" pitchFamily="34" charset="-122"/>
            </a:endParaRPr>
          </a:p>
        </p:txBody>
      </p:sp>
      <p:sp>
        <p:nvSpPr>
          <p:cNvPr id="14" name="矩形 13"/>
          <p:cNvSpPr/>
          <p:nvPr/>
        </p:nvSpPr>
        <p:spPr>
          <a:xfrm>
            <a:off x="7635875" y="1940560"/>
            <a:ext cx="2640330" cy="546100"/>
          </a:xfrm>
          <a:prstGeom prst="rect">
            <a:avLst/>
          </a:prstGeom>
        </p:spPr>
        <p:txBody>
          <a:bodyPr wrap="square" lIns="0" tIns="0" rIns="0" bIns="0">
            <a:noAutofit/>
          </a:bodyPr>
          <a:lstStyle/>
          <a:p>
            <a:pPr algn="just">
              <a:lnSpc>
                <a:spcPct val="120000"/>
              </a:lnSpc>
            </a:pPr>
            <a:endParaRPr lang="zh-CN" altLang="en-US" dirty="0">
              <a:solidFill>
                <a:srgbClr val="244C89"/>
              </a:solidFill>
              <a:latin typeface="+mj-lt"/>
              <a:ea typeface="思源黑体" panose="020B0500000000000000" pitchFamily="34" charset="-122"/>
              <a:cs typeface="+mj-cs"/>
            </a:endParaRPr>
          </a:p>
        </p:txBody>
      </p:sp>
      <p:pic>
        <p:nvPicPr>
          <p:cNvPr id="4" name="图片 3" descr="截屏2024-11-28 09.56.07"/>
          <p:cNvPicPr>
            <a:picLocks noChangeAspect="1"/>
          </p:cNvPicPr>
          <p:nvPr/>
        </p:nvPicPr>
        <p:blipFill>
          <a:blip r:embed="rId1"/>
          <a:stretch>
            <a:fillRect/>
          </a:stretch>
        </p:blipFill>
        <p:spPr>
          <a:xfrm>
            <a:off x="1525270" y="2243455"/>
            <a:ext cx="8407400" cy="584200"/>
          </a:xfrm>
          <a:prstGeom prst="rect">
            <a:avLst/>
          </a:prstGeom>
        </p:spPr>
      </p:pic>
      <p:pic>
        <p:nvPicPr>
          <p:cNvPr id="6" name="图片 5" descr="截屏2024-11-28 09.57.25"/>
          <p:cNvPicPr>
            <a:picLocks noChangeAspect="1"/>
          </p:cNvPicPr>
          <p:nvPr/>
        </p:nvPicPr>
        <p:blipFill>
          <a:blip r:embed="rId2"/>
          <a:stretch>
            <a:fillRect/>
          </a:stretch>
        </p:blipFill>
        <p:spPr>
          <a:xfrm>
            <a:off x="1601470" y="2827655"/>
            <a:ext cx="3673475" cy="3823970"/>
          </a:xfrm>
          <a:prstGeom prst="rect">
            <a:avLst/>
          </a:prstGeom>
        </p:spPr>
      </p:pic>
      <p:pic>
        <p:nvPicPr>
          <p:cNvPr id="7" name="图片 6" descr="截屏2024-11-28 09.58.18"/>
          <p:cNvPicPr>
            <a:picLocks noChangeAspect="1"/>
          </p:cNvPicPr>
          <p:nvPr/>
        </p:nvPicPr>
        <p:blipFill>
          <a:blip r:embed="rId3"/>
          <a:stretch>
            <a:fillRect/>
          </a:stretch>
        </p:blipFill>
        <p:spPr>
          <a:xfrm>
            <a:off x="5561330" y="2582545"/>
            <a:ext cx="4326255" cy="4661535"/>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8109" y="1199515"/>
            <a:ext cx="2074181"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407160" y="753110"/>
            <a:ext cx="10784840" cy="680085"/>
          </a:xfrm>
        </p:spPr>
        <p:txBody>
          <a:bodyPr/>
          <a:lstStyle/>
          <a:p>
            <a:pPr>
              <a:lnSpc>
                <a:spcPct val="120000"/>
              </a:lnSpc>
            </a:pPr>
            <a:r>
              <a:rPr lang="zh-CN" altLang="en-US" sz="2800" dirty="0">
                <a:sym typeface="+mn-ea"/>
              </a:rPr>
              <a:t>ticker 函数</a:t>
            </a:r>
            <a:endParaRPr lang="zh-CN" altLang="en-US" sz="2800" dirty="0">
              <a:sym typeface="+mn-ea"/>
            </a:endParaRPr>
          </a:p>
        </p:txBody>
      </p:sp>
      <p:sp>
        <p:nvSpPr>
          <p:cNvPr id="12" name="矩形 11"/>
          <p:cNvSpPr/>
          <p:nvPr/>
        </p:nvSpPr>
        <p:spPr>
          <a:xfrm>
            <a:off x="793440" y="1433373"/>
            <a:ext cx="10501630" cy="858166"/>
          </a:xfrm>
          <a:prstGeom prst="rect">
            <a:avLst/>
          </a:prstGeom>
        </p:spPr>
        <p:txBody>
          <a:bodyPr wrap="square" lIns="0" tIns="0" rIns="0" bIns="0">
            <a:noAutofit/>
          </a:bodyPr>
          <a:lstStyle/>
          <a:p>
            <a:pPr algn="just">
              <a:lnSpc>
                <a:spcPct val="120000"/>
              </a:lnSpc>
            </a:pPr>
            <a:r>
              <a:rPr>
                <a:ea typeface="思源黑体" panose="020B0500000000000000" pitchFamily="34" charset="-122"/>
              </a:rPr>
              <a:t>在 Raft 协议中，ticker 函数负责周期性地检查是否需要触发心跳或领导者选举。该函数的主要作用是：</a:t>
            </a:r>
            <a:endParaRPr>
              <a:ea typeface="思源黑体" panose="020B0500000000000000" pitchFamily="34" charset="-122"/>
            </a:endParaRPr>
          </a:p>
          <a:p>
            <a:pPr marL="342900" indent="-342900" algn="just">
              <a:lnSpc>
                <a:spcPct val="120000"/>
              </a:lnSpc>
              <a:buAutoNum type="arabicPeriod"/>
            </a:pPr>
            <a:r>
              <a:rPr>
                <a:ea typeface="思源黑体" panose="020B0500000000000000" pitchFamily="34" charset="-122"/>
              </a:rPr>
              <a:t>周期性地发送心跳消息（即 AppendEntries）来维持领导者身份。</a:t>
            </a:r>
            <a:endParaRPr>
              <a:ea typeface="思源黑体" panose="020B0500000000000000" pitchFamily="34" charset="-122"/>
            </a:endParaRPr>
          </a:p>
          <a:p>
            <a:pPr marL="342900" indent="-342900" algn="just">
              <a:lnSpc>
                <a:spcPct val="120000"/>
              </a:lnSpc>
              <a:buAutoNum type="arabicPeriod"/>
            </a:pPr>
            <a:r>
              <a:rPr>
                <a:ea typeface="思源黑体" panose="020B0500000000000000" pitchFamily="34" charset="-122"/>
              </a:rPr>
              <a:t>周期性地触发选举，如果没有收到心跳，则会开始领导者选举</a:t>
            </a:r>
            <a:endParaRPr>
              <a:ea typeface="思源黑体" panose="020B0500000000000000" pitchFamily="34" charset="-122"/>
            </a:endParaRPr>
          </a:p>
        </p:txBody>
      </p:sp>
      <p:sp>
        <p:nvSpPr>
          <p:cNvPr id="14" name="矩形 13"/>
          <p:cNvSpPr/>
          <p:nvPr/>
        </p:nvSpPr>
        <p:spPr>
          <a:xfrm>
            <a:off x="7635875" y="1940560"/>
            <a:ext cx="2640330" cy="546100"/>
          </a:xfrm>
          <a:prstGeom prst="rect">
            <a:avLst/>
          </a:prstGeom>
        </p:spPr>
        <p:txBody>
          <a:bodyPr wrap="square" lIns="0" tIns="0" rIns="0" bIns="0">
            <a:noAutofit/>
          </a:bodyPr>
          <a:lstStyle/>
          <a:p>
            <a:pPr algn="just">
              <a:lnSpc>
                <a:spcPct val="120000"/>
              </a:lnSpc>
            </a:pPr>
            <a:endParaRPr lang="zh-CN" altLang="en-US" dirty="0">
              <a:solidFill>
                <a:srgbClr val="244C89"/>
              </a:solidFill>
              <a:latin typeface="+mj-lt"/>
              <a:ea typeface="思源黑体" panose="020B0500000000000000" pitchFamily="34" charset="-122"/>
              <a:cs typeface="+mj-cs"/>
            </a:endParaRPr>
          </a:p>
        </p:txBody>
      </p:sp>
      <p:pic>
        <p:nvPicPr>
          <p:cNvPr id="6" name="图片 5" descr="截屏2024-11-28 09.51.58"/>
          <p:cNvPicPr>
            <a:picLocks noChangeAspect="1"/>
          </p:cNvPicPr>
          <p:nvPr/>
        </p:nvPicPr>
        <p:blipFill>
          <a:blip r:embed="rId1"/>
          <a:stretch>
            <a:fillRect/>
          </a:stretch>
        </p:blipFill>
        <p:spPr>
          <a:xfrm>
            <a:off x="2227580" y="2580640"/>
            <a:ext cx="7021195" cy="4371975"/>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8109" y="1199515"/>
            <a:ext cx="2553575"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407160" y="753110"/>
            <a:ext cx="3629660" cy="680085"/>
          </a:xfrm>
        </p:spPr>
        <p:txBody>
          <a:bodyPr/>
          <a:lstStyle/>
          <a:p>
            <a:pPr>
              <a:lnSpc>
                <a:spcPct val="120000"/>
              </a:lnSpc>
            </a:pPr>
            <a:r>
              <a:rPr lang="en-US" altLang="zh-CN" sz="2800" dirty="0">
                <a:sym typeface="+mn-ea"/>
              </a:rPr>
              <a:t>Leader</a:t>
            </a:r>
            <a:r>
              <a:rPr lang="zh-CN" altLang="en-US" sz="2800" dirty="0"/>
              <a:t>选举</a:t>
            </a:r>
            <a:endParaRPr lang="zh-CN" altLang="en-US" sz="2800" dirty="0"/>
          </a:p>
        </p:txBody>
      </p:sp>
      <p:sp>
        <p:nvSpPr>
          <p:cNvPr id="9" name="TextBox 28"/>
          <p:cNvSpPr txBox="1"/>
          <p:nvPr/>
        </p:nvSpPr>
        <p:spPr>
          <a:xfrm>
            <a:off x="935073" y="1566852"/>
            <a:ext cx="3458994" cy="442595"/>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2400" b="1" dirty="0">
                <a:solidFill>
                  <a:srgbClr val="313D51"/>
                </a:solidFill>
                <a:latin typeface="思源黑体" panose="020B0500000000000000" pitchFamily="34" charset="-122"/>
                <a:ea typeface="思源黑体" panose="020B0500000000000000" pitchFamily="34" charset="-122"/>
              </a:rPr>
              <a:t>3. Candidate</a:t>
            </a:r>
            <a:r>
              <a:rPr lang="zh-CN" altLang="en-US" sz="2400" b="1" dirty="0">
                <a:solidFill>
                  <a:srgbClr val="313D51"/>
                </a:solidFill>
                <a:latin typeface="思源黑体" panose="020B0500000000000000" pitchFamily="34" charset="-122"/>
                <a:ea typeface="思源黑体" panose="020B0500000000000000" pitchFamily="34" charset="-122"/>
              </a:rPr>
              <a:t>争取</a:t>
            </a:r>
            <a:r>
              <a:rPr lang="zh-CN" altLang="en-US" sz="2400" b="1" dirty="0">
                <a:solidFill>
                  <a:srgbClr val="313D51"/>
                </a:solidFill>
                <a:latin typeface="思源黑体" panose="020B0500000000000000" pitchFamily="34" charset="-122"/>
                <a:ea typeface="思源黑体" panose="020B0500000000000000" pitchFamily="34" charset="-122"/>
              </a:rPr>
              <a:t>选票</a:t>
            </a:r>
            <a:endParaRPr lang="zh-CN" altLang="en-US" sz="2400" b="1" dirty="0">
              <a:solidFill>
                <a:srgbClr val="313D51"/>
              </a:solidFill>
              <a:latin typeface="思源黑体" panose="020B0500000000000000" pitchFamily="34" charset="-122"/>
              <a:ea typeface="思源黑体" panose="020B0500000000000000" pitchFamily="34" charset="-122"/>
            </a:endParaRPr>
          </a:p>
        </p:txBody>
      </p:sp>
      <p:sp>
        <p:nvSpPr>
          <p:cNvPr id="12" name="矩形 11"/>
          <p:cNvSpPr/>
          <p:nvPr/>
        </p:nvSpPr>
        <p:spPr>
          <a:xfrm>
            <a:off x="935355" y="2397125"/>
            <a:ext cx="4733290" cy="1328420"/>
          </a:xfrm>
          <a:prstGeom prst="rect">
            <a:avLst/>
          </a:prstGeom>
        </p:spPr>
        <p:txBody>
          <a:bodyPr wrap="square" lIns="0" tIns="0" rIns="0" bIns="0">
            <a:spAutoFit/>
          </a:bodyPr>
          <a:lstStyle/>
          <a:p>
            <a:pPr algn="just">
              <a:lnSpc>
                <a:spcPct val="120000"/>
              </a:lnSpc>
            </a:pP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1. 自增当前的任期号</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currentTerm</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2. </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给自己投票</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3. 重置选举超时计时器</a:t>
            </a:r>
            <a:endParaRPr lang="en-US" altLang="zh-CN"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4. </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向其他节点发送</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RequestVote </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RPC</a:t>
            </a:r>
            <a:endParaRPr lang="en-US" altLang="zh-CN"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3" name="矩形 12"/>
          <p:cNvSpPr/>
          <p:nvPr/>
        </p:nvSpPr>
        <p:spPr>
          <a:xfrm>
            <a:off x="935073" y="2090814"/>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7" name="图片 6"/>
          <p:cNvPicPr>
            <a:picLocks noChangeAspect="1"/>
          </p:cNvPicPr>
          <p:nvPr/>
        </p:nvPicPr>
        <p:blipFill>
          <a:blip r:embed="rId1"/>
          <a:stretch>
            <a:fillRect/>
          </a:stretch>
        </p:blipFill>
        <p:spPr>
          <a:xfrm>
            <a:off x="5345510" y="1199515"/>
            <a:ext cx="5534771" cy="47123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8109" y="1199515"/>
            <a:ext cx="2074181"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407160" y="753110"/>
            <a:ext cx="9870440" cy="680085"/>
          </a:xfrm>
        </p:spPr>
        <p:txBody>
          <a:bodyPr/>
          <a:lstStyle/>
          <a:p>
            <a:pPr>
              <a:lnSpc>
                <a:spcPct val="120000"/>
              </a:lnSpc>
            </a:pPr>
            <a:r>
              <a:rPr lang="zh-CN" altLang="en-US" sz="2800" dirty="0">
                <a:sym typeface="+mn-ea"/>
              </a:rPr>
              <a:t>实现</a:t>
            </a:r>
            <a:r>
              <a:rPr lang="en-US" altLang="zh-CN" sz="2800" dirty="0">
                <a:sym typeface="+mn-ea"/>
              </a:rPr>
              <a:t> </a:t>
            </a:r>
            <a:r>
              <a:rPr lang="zh-CN" altLang="en-US" sz="2800" dirty="0">
                <a:sym typeface="+mn-ea"/>
              </a:rPr>
              <a:t>RequestVote() RPC处理程序，以便服务器相互投票。</a:t>
            </a:r>
            <a:endParaRPr lang="zh-CN" altLang="en-US" sz="2800" dirty="0">
              <a:sym typeface="+mn-ea"/>
            </a:endParaRPr>
          </a:p>
        </p:txBody>
      </p:sp>
      <p:sp>
        <p:nvSpPr>
          <p:cNvPr id="14" name="矩形 13"/>
          <p:cNvSpPr/>
          <p:nvPr/>
        </p:nvSpPr>
        <p:spPr>
          <a:xfrm>
            <a:off x="7635875" y="1940560"/>
            <a:ext cx="2640330" cy="546100"/>
          </a:xfrm>
          <a:prstGeom prst="rect">
            <a:avLst/>
          </a:prstGeom>
        </p:spPr>
        <p:txBody>
          <a:bodyPr wrap="square" lIns="0" tIns="0" rIns="0" bIns="0">
            <a:noAutofit/>
          </a:bodyPr>
          <a:lstStyle/>
          <a:p>
            <a:pPr algn="just">
              <a:lnSpc>
                <a:spcPct val="120000"/>
              </a:lnSpc>
            </a:pPr>
            <a:endParaRPr lang="zh-CN" altLang="en-US" dirty="0">
              <a:solidFill>
                <a:srgbClr val="244C89"/>
              </a:solidFill>
              <a:latin typeface="+mj-lt"/>
              <a:ea typeface="思源黑体" panose="020B0500000000000000" pitchFamily="34" charset="-122"/>
              <a:cs typeface="+mj-cs"/>
            </a:endParaRPr>
          </a:p>
        </p:txBody>
      </p:sp>
      <p:pic>
        <p:nvPicPr>
          <p:cNvPr id="4" name="图片 3" descr="截屏2024-11-28 09.18.15"/>
          <p:cNvPicPr>
            <a:picLocks noChangeAspect="1"/>
          </p:cNvPicPr>
          <p:nvPr/>
        </p:nvPicPr>
        <p:blipFill>
          <a:blip r:embed="rId1"/>
          <a:srcRect r="25020" b="45481"/>
          <a:stretch>
            <a:fillRect/>
          </a:stretch>
        </p:blipFill>
        <p:spPr>
          <a:xfrm>
            <a:off x="554355" y="2677160"/>
            <a:ext cx="5353050" cy="3738880"/>
          </a:xfrm>
          <a:prstGeom prst="rect">
            <a:avLst/>
          </a:prstGeom>
        </p:spPr>
      </p:pic>
      <p:pic>
        <p:nvPicPr>
          <p:cNvPr id="6" name="图片 5" descr="截屏2024-11-28 09.18.15"/>
          <p:cNvPicPr>
            <a:picLocks noChangeAspect="1"/>
          </p:cNvPicPr>
          <p:nvPr/>
        </p:nvPicPr>
        <p:blipFill>
          <a:blip r:embed="rId1"/>
          <a:srcRect t="53852" r="20066"/>
          <a:stretch>
            <a:fillRect/>
          </a:stretch>
        </p:blipFill>
        <p:spPr>
          <a:xfrm>
            <a:off x="5907405" y="2964180"/>
            <a:ext cx="5706745" cy="3164840"/>
          </a:xfrm>
          <a:prstGeom prst="rect">
            <a:avLst/>
          </a:prstGeom>
        </p:spPr>
      </p:pic>
      <p:sp>
        <p:nvSpPr>
          <p:cNvPr id="7" name="矩形 6"/>
          <p:cNvSpPr/>
          <p:nvPr/>
        </p:nvSpPr>
        <p:spPr>
          <a:xfrm>
            <a:off x="793750" y="1449070"/>
            <a:ext cx="10501630" cy="1195705"/>
          </a:xfrm>
          <a:prstGeom prst="rect">
            <a:avLst/>
          </a:prstGeom>
        </p:spPr>
        <p:txBody>
          <a:bodyPr wrap="square" lIns="0" tIns="0" rIns="0" bIns="0">
            <a:noAutofit/>
          </a:bodyPr>
          <a:p>
            <a:pPr marL="285750" indent="-285750" algn="just">
              <a:lnSpc>
                <a:spcPct val="120000"/>
              </a:lnSpc>
              <a:buFont typeface="Arial" panose="020B0604020202020204" pitchFamily="34" charset="0"/>
              <a:buChar char="•"/>
            </a:pPr>
            <a:r>
              <a:rPr sz="1600">
                <a:ea typeface="思源黑体" panose="020B0500000000000000" pitchFamily="34" charset="-122"/>
              </a:rPr>
              <a:t>根据请求的任期和当前节点的日志信息决定是否投票给候选节点。</a:t>
            </a:r>
            <a:endParaRPr sz="1600">
              <a:ea typeface="思源黑体" panose="020B0500000000000000" pitchFamily="34" charset="-122"/>
            </a:endParaRPr>
          </a:p>
          <a:p>
            <a:pPr marL="285750" indent="-285750" algn="just">
              <a:lnSpc>
                <a:spcPct val="120000"/>
              </a:lnSpc>
              <a:buFont typeface="Arial" panose="020B0604020202020204" pitchFamily="34" charset="0"/>
              <a:buChar char="•"/>
            </a:pPr>
            <a:r>
              <a:rPr sz="1600">
                <a:ea typeface="思源黑体" panose="020B0500000000000000" pitchFamily="34" charset="-122"/>
              </a:rPr>
              <a:t>如果投票成功，更新当前节点的 votedFor 状态，并持久化该状态。</a:t>
            </a:r>
            <a:endParaRPr sz="1600">
              <a:ea typeface="思源黑体" panose="020B0500000000000000" pitchFamily="34" charset="-122"/>
            </a:endParaRPr>
          </a:p>
          <a:p>
            <a:pPr marL="285750" indent="-285750" algn="just">
              <a:lnSpc>
                <a:spcPct val="120000"/>
              </a:lnSpc>
              <a:buFont typeface="Arial" panose="020B0604020202020204" pitchFamily="34" charset="0"/>
              <a:buChar char="•"/>
            </a:pPr>
            <a:r>
              <a:rPr sz="1600">
                <a:ea typeface="思源黑体" panose="020B0500000000000000" pitchFamily="34" charset="-122"/>
              </a:rPr>
              <a:t>如果当前节点的任期过时，更新节点的状态为 Follower 并返回新的投票结果。</a:t>
            </a:r>
            <a:endParaRPr sz="1600">
              <a:ea typeface="思源黑体" panose="020B0500000000000000" pitchFamily="34" charset="-122"/>
            </a:endParaRPr>
          </a:p>
          <a:p>
            <a:pPr marL="285750" indent="-285750" algn="just">
              <a:lnSpc>
                <a:spcPct val="120000"/>
              </a:lnSpc>
              <a:buFont typeface="Arial" panose="020B0604020202020204" pitchFamily="34" charset="0"/>
              <a:buChar char="•"/>
            </a:pPr>
            <a:r>
              <a:rPr sz="1600">
                <a:ea typeface="思源黑体" panose="020B0500000000000000" pitchFamily="34" charset="-122"/>
              </a:rPr>
              <a:t>函数</a:t>
            </a:r>
            <a:r>
              <a:rPr sz="1600" b="1">
                <a:solidFill>
                  <a:schemeClr val="accent4"/>
                </a:solidFill>
                <a:ea typeface="思源黑体" panose="020B0500000000000000" pitchFamily="34" charset="-122"/>
              </a:rPr>
              <a:t>通过锁保护了共享状态</a:t>
            </a:r>
            <a:r>
              <a:rPr sz="1600">
                <a:ea typeface="思源黑体" panose="020B0500000000000000" pitchFamily="34" charset="-122"/>
              </a:rPr>
              <a:t>，并确保在选举过程中不会发生竞争条件。</a:t>
            </a:r>
            <a:endParaRPr>
              <a:ea typeface="思源黑体" panose="020B0500000000000000" pitchFamily="34" charset="-122"/>
            </a:endParaRPr>
          </a:p>
          <a:p>
            <a:pPr algn="just">
              <a:lnSpc>
                <a:spcPct val="120000"/>
              </a:lnSpc>
            </a:pPr>
            <a:endParaRPr>
              <a:ea typeface="思源黑体" panose="020B0500000000000000" pitchFamily="34" charset="-122"/>
            </a:endParaRPr>
          </a:p>
          <a:p>
            <a:pPr algn="just">
              <a:lnSpc>
                <a:spcPct val="120000"/>
              </a:lnSpc>
            </a:pPr>
            <a:endParaRPr>
              <a:ea typeface="思源黑体" panose="020B0500000000000000" pitchFamily="34" charset="-122"/>
            </a:endParaRPr>
          </a:p>
          <a:p>
            <a:pPr algn="just">
              <a:lnSpc>
                <a:spcPct val="120000"/>
              </a:lnSpc>
            </a:pPr>
            <a:endParaRPr>
              <a:ea typeface="思源黑体" panose="020B0500000000000000" pitchFamily="34" charset="-122"/>
            </a:endParaRPr>
          </a:p>
          <a:p>
            <a:pPr algn="just">
              <a:lnSpc>
                <a:spcPct val="120000"/>
              </a:lnSpc>
            </a:pPr>
            <a:endParaRPr>
              <a:ea typeface="思源黑体" panose="020B0500000000000000" pitchFamily="34" charset="-122"/>
            </a:endParaRPr>
          </a:p>
          <a:p>
            <a:pPr algn="just">
              <a:lnSpc>
                <a:spcPct val="120000"/>
              </a:lnSpc>
            </a:pPr>
            <a:endParaRPr>
              <a:ea typeface="思源黑体" panose="020B0500000000000000" pitchFamily="34" charset="-122"/>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tretch>
            <a:fillRect/>
          </a:stretch>
        </p:blipFill>
        <p:spPr>
          <a:xfrm>
            <a:off x="5784215" y="2993390"/>
            <a:ext cx="4351655" cy="2903220"/>
          </a:xfrm>
          <a:prstGeom prst="rect">
            <a:avLst/>
          </a:prstGeom>
        </p:spPr>
      </p:pic>
      <p:sp>
        <p:nvSpPr>
          <p:cNvPr id="10" name="TextBox 28"/>
          <p:cNvSpPr txBox="1"/>
          <p:nvPr/>
        </p:nvSpPr>
        <p:spPr>
          <a:xfrm>
            <a:off x="912213" y="1524942"/>
            <a:ext cx="2253331" cy="442595"/>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2400" b="1" dirty="0">
                <a:solidFill>
                  <a:srgbClr val="313D51"/>
                </a:solidFill>
                <a:latin typeface="思源黑体" panose="020B0500000000000000" pitchFamily="34" charset="-122"/>
                <a:ea typeface="思源黑体" panose="020B0500000000000000" pitchFamily="34" charset="-122"/>
              </a:rPr>
              <a:t>4. </a:t>
            </a:r>
            <a:r>
              <a:rPr lang="zh-CN" altLang="en-US" sz="2400" b="1" dirty="0">
                <a:solidFill>
                  <a:srgbClr val="313D51"/>
                </a:solidFill>
                <a:latin typeface="思源黑体" panose="020B0500000000000000" pitchFamily="34" charset="-122"/>
                <a:ea typeface="思源黑体" panose="020B0500000000000000" pitchFamily="34" charset="-122"/>
              </a:rPr>
              <a:t>投票</a:t>
            </a:r>
            <a:endParaRPr lang="zh-CN" altLang="en-US" sz="2400" b="1" dirty="0">
              <a:solidFill>
                <a:srgbClr val="313D51"/>
              </a:solidFill>
              <a:latin typeface="思源黑体" panose="020B0500000000000000" pitchFamily="34" charset="-122"/>
              <a:ea typeface="思源黑体" panose="020B0500000000000000" pitchFamily="34" charset="-122"/>
            </a:endParaRPr>
          </a:p>
        </p:txBody>
      </p:sp>
      <p:sp>
        <p:nvSpPr>
          <p:cNvPr id="11" name="矩形 10"/>
          <p:cNvSpPr/>
          <p:nvPr/>
        </p:nvSpPr>
        <p:spPr>
          <a:xfrm>
            <a:off x="912213" y="2252980"/>
            <a:ext cx="4733290" cy="1992630"/>
          </a:xfrm>
          <a:prstGeom prst="rect">
            <a:avLst/>
          </a:prstGeom>
        </p:spPr>
        <p:txBody>
          <a:bodyPr wrap="square" lIns="0" tIns="0" rIns="0" bIns="0">
            <a:spAutoFit/>
          </a:bodyPr>
          <a:lstStyle/>
          <a:p>
            <a:pPr algn="just">
              <a:lnSpc>
                <a:spcPct val="120000"/>
              </a:lnSpc>
            </a:pP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其他</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节点投票</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条件：</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1. </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接收到</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Candidate</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的</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RequestVote</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 </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RPC </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消息；</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2. </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在当前编号的任期内，</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未进行过投票；</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3. Candidate</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的任期号大于当前任期</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号。</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若满足以上</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三点，当前节点向该</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Candidate</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投票，并增加自己的任期编号。</a:t>
            </a:r>
            <a:endParaRPr lang="en-US" altLang="zh-CN"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 name="矩形 3"/>
          <p:cNvSpPr/>
          <p:nvPr/>
        </p:nvSpPr>
        <p:spPr>
          <a:xfrm>
            <a:off x="912213" y="2087004"/>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 name="标题 2"/>
          <p:cNvSpPr>
            <a:spLocks noGrp="1"/>
          </p:cNvSpPr>
          <p:nvPr>
            <p:ph type="title"/>
          </p:nvPr>
        </p:nvSpPr>
        <p:spPr>
          <a:xfrm>
            <a:off x="1407160" y="753110"/>
            <a:ext cx="3629660" cy="680085"/>
          </a:xfrm>
        </p:spPr>
        <p:txBody>
          <a:bodyPr/>
          <a:lstStyle/>
          <a:p>
            <a:pPr>
              <a:lnSpc>
                <a:spcPct val="120000"/>
              </a:lnSpc>
            </a:pPr>
            <a:r>
              <a:rPr lang="en-US" altLang="zh-CN" sz="2800" dirty="0">
                <a:sym typeface="+mn-ea"/>
              </a:rPr>
              <a:t>Leader</a:t>
            </a:r>
            <a:r>
              <a:rPr lang="zh-CN" altLang="en-US" sz="2800" dirty="0">
                <a:sym typeface="+mn-ea"/>
              </a:rPr>
              <a:t>选举</a:t>
            </a:r>
            <a:endParaRPr lang="zh-CN" altLang="en-US" sz="2800" dirty="0"/>
          </a:p>
        </p:txBody>
      </p:sp>
      <p:pic>
        <p:nvPicPr>
          <p:cNvPr id="7" name="图片 6"/>
          <p:cNvPicPr>
            <a:picLocks noChangeAspect="1"/>
          </p:cNvPicPr>
          <p:nvPr/>
        </p:nvPicPr>
        <p:blipFill>
          <a:blip r:embed="rId2"/>
          <a:stretch>
            <a:fillRect/>
          </a:stretch>
        </p:blipFill>
        <p:spPr>
          <a:xfrm>
            <a:off x="596900" y="4312920"/>
            <a:ext cx="5250815" cy="2335530"/>
          </a:xfrm>
          <a:prstGeom prst="rect">
            <a:avLst/>
          </a:prstGeom>
        </p:spPr>
      </p:pic>
      <p:sp>
        <p:nvSpPr>
          <p:cNvPr id="8" name="TextBox 28"/>
          <p:cNvSpPr txBox="1"/>
          <p:nvPr/>
        </p:nvSpPr>
        <p:spPr>
          <a:xfrm>
            <a:off x="6042378" y="604827"/>
            <a:ext cx="3458994" cy="442595"/>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2400" b="1" dirty="0">
                <a:solidFill>
                  <a:srgbClr val="313D51"/>
                </a:solidFill>
                <a:latin typeface="思源黑体" panose="020B0500000000000000" pitchFamily="34" charset="-122"/>
                <a:ea typeface="思源黑体" panose="020B0500000000000000" pitchFamily="34" charset="-122"/>
              </a:rPr>
              <a:t>5. </a:t>
            </a:r>
            <a:r>
              <a:rPr lang="zh-CN" altLang="en-US" sz="2400" b="1" dirty="0">
                <a:solidFill>
                  <a:srgbClr val="313D51"/>
                </a:solidFill>
                <a:latin typeface="思源黑体" panose="020B0500000000000000" pitchFamily="34" charset="-122"/>
                <a:ea typeface="思源黑体" panose="020B0500000000000000" pitchFamily="34" charset="-122"/>
              </a:rPr>
              <a:t>选出</a:t>
            </a:r>
            <a:r>
              <a:rPr lang="en-US" altLang="zh-CN" sz="2400" b="1" dirty="0">
                <a:solidFill>
                  <a:srgbClr val="313D51"/>
                </a:solidFill>
                <a:latin typeface="思源黑体" panose="020B0500000000000000" pitchFamily="34" charset="-122"/>
                <a:ea typeface="思源黑体" panose="020B0500000000000000" pitchFamily="34" charset="-122"/>
              </a:rPr>
              <a:t>Leader</a:t>
            </a:r>
            <a:endParaRPr lang="zh-CN" altLang="en-US" sz="2400" b="1" dirty="0">
              <a:solidFill>
                <a:srgbClr val="313D51"/>
              </a:solidFill>
              <a:latin typeface="思源黑体" panose="020B0500000000000000" pitchFamily="34" charset="-122"/>
              <a:ea typeface="思源黑体" panose="020B0500000000000000" pitchFamily="34" charset="-122"/>
            </a:endParaRPr>
          </a:p>
        </p:txBody>
      </p:sp>
      <p:sp>
        <p:nvSpPr>
          <p:cNvPr id="14" name="矩形 13"/>
          <p:cNvSpPr/>
          <p:nvPr/>
        </p:nvSpPr>
        <p:spPr>
          <a:xfrm>
            <a:off x="6042378" y="1167524"/>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15" name="矩形 14"/>
          <p:cNvSpPr/>
          <p:nvPr/>
        </p:nvSpPr>
        <p:spPr>
          <a:xfrm>
            <a:off x="5848350" y="1334135"/>
            <a:ext cx="5626735" cy="2324735"/>
          </a:xfrm>
          <a:prstGeom prst="rect">
            <a:avLst/>
          </a:prstGeom>
        </p:spPr>
        <p:txBody>
          <a:bodyPr wrap="square" lIns="0" tIns="0" rIns="0" bIns="0">
            <a:spAutoFit/>
          </a:bodyPr>
          <a:p>
            <a:pPr algn="just">
              <a:lnSpc>
                <a:spcPct val="120000"/>
              </a:lnSpc>
            </a:pP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Candidate</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转移</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条件：</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1. </a:t>
            </a:r>
            <a:r>
              <a:rPr lang="zh-CN" altLang="en-US" b="1" dirty="0">
                <a:solidFill>
                  <a:schemeClr val="accent4"/>
                </a:solidFill>
                <a:latin typeface="思源黑体" panose="020B0500000000000000" pitchFamily="34" charset="-122"/>
                <a:ea typeface="思源黑体" panose="020B0500000000000000" pitchFamily="34" charset="-122"/>
              </a:rPr>
              <a:t>赢</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获得超半数</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选票，成为本届任期内新的</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Leader</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2. </a:t>
            </a:r>
            <a:r>
              <a:rPr lang="zh-CN" altLang="en-US" b="1" dirty="0">
                <a:solidFill>
                  <a:schemeClr val="accent4"/>
                </a:solidFill>
                <a:latin typeface="思源黑体" panose="020B0500000000000000" pitchFamily="34" charset="-122"/>
                <a:ea typeface="思源黑体" panose="020B0500000000000000" pitchFamily="34" charset="-122"/>
              </a:rPr>
              <a:t>输</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接收到新Leader的（AppendEntries）RPC，</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转为</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Follower</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3. </a:t>
            </a:r>
            <a:r>
              <a:rPr lang="zh-CN" altLang="en-US" b="1" dirty="0">
                <a:solidFill>
                  <a:schemeClr val="accent4"/>
                </a:solidFill>
                <a:latin typeface="思源黑体" panose="020B0500000000000000" pitchFamily="34" charset="-122"/>
                <a:ea typeface="思源黑体" panose="020B0500000000000000" pitchFamily="34" charset="-122"/>
              </a:rPr>
              <a:t>选举超时</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：发起新一轮</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选举。</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6" name="矩形 15"/>
          <p:cNvSpPr/>
          <p:nvPr/>
        </p:nvSpPr>
        <p:spPr>
          <a:xfrm>
            <a:off x="7624445" y="5106670"/>
            <a:ext cx="3967480" cy="857885"/>
          </a:xfrm>
          <a:prstGeom prst="rect">
            <a:avLst/>
          </a:prstGeom>
        </p:spPr>
        <p:txBody>
          <a:bodyPr wrap="square" lIns="0" tIns="0" rIns="0" bIns="0">
            <a:noAutofit/>
          </a:bodyPr>
          <a:p>
            <a:pPr algn="just">
              <a:lnSpc>
                <a:spcPct val="120000"/>
              </a:lnSpc>
            </a:pPr>
            <a:r>
              <a:rPr lang="en-US" altLang="zh-CN" dirty="0">
                <a:ea typeface="思源黑体" panose="020B0500000000000000" pitchFamily="34" charset="-122"/>
              </a:rPr>
              <a:t>   </a:t>
            </a:r>
            <a:r>
              <a:rPr lang="zh-CN" altLang="en-US" dirty="0">
                <a:ea typeface="思源黑体" panose="020B0500000000000000" pitchFamily="34" charset="-122"/>
              </a:rPr>
              <a:t>在</a:t>
            </a:r>
            <a:r>
              <a:rPr lang="en-US" altLang="zh-CN" dirty="0" err="1">
                <a:ea typeface="思源黑体" panose="020B0500000000000000" pitchFamily="34" charset="-122"/>
              </a:rPr>
              <a:t>RequestVote</a:t>
            </a:r>
            <a:r>
              <a:rPr lang="zh-CN" altLang="en-US" dirty="0">
                <a:ea typeface="思源黑体" panose="020B0500000000000000" pitchFamily="34" charset="-122"/>
              </a:rPr>
              <a:t>的</a:t>
            </a:r>
            <a:r>
              <a:rPr lang="en-US" altLang="zh-CN" dirty="0">
                <a:ea typeface="思源黑体" panose="020B0500000000000000" pitchFamily="34" charset="-122"/>
              </a:rPr>
              <a:t>goroutine</a:t>
            </a:r>
            <a:r>
              <a:rPr lang="zh-CN" altLang="en-US" dirty="0">
                <a:ea typeface="思源黑体" panose="020B0500000000000000" pitchFamily="34" charset="-122"/>
              </a:rPr>
              <a:t>中，每个</a:t>
            </a:r>
            <a:r>
              <a:rPr lang="en-US" altLang="zh-CN" dirty="0">
                <a:ea typeface="思源黑体" panose="020B0500000000000000" pitchFamily="34" charset="-122"/>
              </a:rPr>
              <a:t>Candidate</a:t>
            </a:r>
            <a:r>
              <a:rPr lang="zh-CN" altLang="en-US" dirty="0">
                <a:ea typeface="思源黑体" panose="020B0500000000000000" pitchFamily="34" charset="-122"/>
              </a:rPr>
              <a:t>会等待其他节点的投票结果。如果收到超过半数节点的投票，则成为</a:t>
            </a:r>
            <a:r>
              <a:rPr lang="en-US" altLang="zh-CN" dirty="0">
                <a:ea typeface="思源黑体" panose="020B0500000000000000" pitchFamily="34" charset="-122"/>
              </a:rPr>
              <a:t>Leader</a:t>
            </a:r>
            <a:r>
              <a:rPr lang="zh-CN" altLang="en-US" dirty="0">
                <a:ea typeface="思源黑体" panose="020B0500000000000000" pitchFamily="34" charset="-122"/>
              </a:rPr>
              <a:t>。</a:t>
            </a:r>
            <a:endParaRPr lang="zh-CN" altLang="en-US" dirty="0">
              <a:ea typeface="思源黑体"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8109" y="1199515"/>
            <a:ext cx="2074181"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407160" y="753110"/>
            <a:ext cx="5024120" cy="680085"/>
          </a:xfrm>
        </p:spPr>
        <p:txBody>
          <a:bodyPr/>
          <a:lstStyle/>
          <a:p>
            <a:pPr>
              <a:lnSpc>
                <a:spcPct val="120000"/>
              </a:lnSpc>
            </a:pPr>
            <a:r>
              <a:rPr lang="zh-CN" altLang="en-US" sz="2800" dirty="0">
                <a:sym typeface="+mn-ea"/>
              </a:rPr>
              <a:t>追加</a:t>
            </a:r>
            <a:r>
              <a:rPr lang="zh-CN" altLang="en-US" sz="2800" dirty="0">
                <a:sym typeface="+mn-ea"/>
              </a:rPr>
              <a:t>条目（AppendEntries）</a:t>
            </a:r>
            <a:endParaRPr lang="zh-CN" altLang="en-US" sz="2800" dirty="0">
              <a:sym typeface="+mn-ea"/>
            </a:endParaRPr>
          </a:p>
        </p:txBody>
      </p:sp>
      <p:sp>
        <p:nvSpPr>
          <p:cNvPr id="12" name="矩形 11"/>
          <p:cNvSpPr/>
          <p:nvPr/>
        </p:nvSpPr>
        <p:spPr>
          <a:xfrm>
            <a:off x="793750" y="1433195"/>
            <a:ext cx="12051665" cy="857885"/>
          </a:xfrm>
          <a:prstGeom prst="rect">
            <a:avLst/>
          </a:prstGeom>
        </p:spPr>
        <p:txBody>
          <a:bodyPr wrap="square" lIns="0" tIns="0" rIns="0" bIns="0">
            <a:noAutofit/>
          </a:bodyPr>
          <a:lstStyle/>
          <a:p>
            <a:pPr algn="just">
              <a:lnSpc>
                <a:spcPct val="120000"/>
              </a:lnSpc>
            </a:pPr>
            <a:r>
              <a:rPr>
                <a:ea typeface="思源黑体" panose="020B0500000000000000" pitchFamily="34" charset="-122"/>
              </a:rPr>
              <a:t>为了实现心跳（heartbeats），定义一个</a:t>
            </a:r>
            <a:r>
              <a:rPr lang="en-US">
                <a:ea typeface="思源黑体" panose="020B0500000000000000" pitchFamily="34" charset="-122"/>
              </a:rPr>
              <a:t> </a:t>
            </a:r>
            <a:r>
              <a:rPr>
                <a:ea typeface="思源黑体" panose="020B0500000000000000" pitchFamily="34" charset="-122"/>
              </a:rPr>
              <a:t>AppendEntries</a:t>
            </a:r>
            <a:r>
              <a:rPr lang="en-US">
                <a:ea typeface="思源黑体" panose="020B0500000000000000" pitchFamily="34" charset="-122"/>
              </a:rPr>
              <a:t> </a:t>
            </a:r>
            <a:r>
              <a:rPr>
                <a:ea typeface="思源黑体" panose="020B0500000000000000" pitchFamily="34" charset="-122"/>
              </a:rPr>
              <a:t>RPC结构，并让leader定期发送它们。</a:t>
            </a:r>
            <a:endParaRPr>
              <a:ea typeface="思源黑体" panose="020B0500000000000000" pitchFamily="34" charset="-122"/>
            </a:endParaRPr>
          </a:p>
          <a:p>
            <a:pPr algn="just">
              <a:lnSpc>
                <a:spcPct val="120000"/>
              </a:lnSpc>
            </a:pPr>
            <a:r>
              <a:rPr>
                <a:ea typeface="思源黑体" panose="020B0500000000000000" pitchFamily="34" charset="-122"/>
              </a:rPr>
              <a:t>编写</a:t>
            </a:r>
            <a:r>
              <a:rPr lang="en-US">
                <a:ea typeface="思源黑体" panose="020B0500000000000000" pitchFamily="34" charset="-122"/>
              </a:rPr>
              <a:t> </a:t>
            </a:r>
            <a:r>
              <a:rPr>
                <a:ea typeface="思源黑体" panose="020B0500000000000000" pitchFamily="34" charset="-122"/>
              </a:rPr>
              <a:t>AppendEntries</a:t>
            </a:r>
            <a:r>
              <a:rPr lang="en-US">
                <a:ea typeface="思源黑体" panose="020B0500000000000000" pitchFamily="34" charset="-122"/>
              </a:rPr>
              <a:t> </a:t>
            </a:r>
            <a:r>
              <a:rPr>
                <a:ea typeface="思源黑体" panose="020B0500000000000000" pitchFamily="34" charset="-122"/>
              </a:rPr>
              <a:t>RPC处理方法，重置选举超时，当一个server已经当选时，其他servers不会想成为leader。</a:t>
            </a:r>
            <a:endParaRPr>
              <a:ea typeface="思源黑体" panose="020B0500000000000000" pitchFamily="34" charset="-122"/>
            </a:endParaRPr>
          </a:p>
        </p:txBody>
      </p:sp>
      <p:sp>
        <p:nvSpPr>
          <p:cNvPr id="14" name="矩形 13"/>
          <p:cNvSpPr/>
          <p:nvPr/>
        </p:nvSpPr>
        <p:spPr>
          <a:xfrm>
            <a:off x="7635875" y="1940560"/>
            <a:ext cx="2640330" cy="546100"/>
          </a:xfrm>
          <a:prstGeom prst="rect">
            <a:avLst/>
          </a:prstGeom>
        </p:spPr>
        <p:txBody>
          <a:bodyPr wrap="square" lIns="0" tIns="0" rIns="0" bIns="0">
            <a:noAutofit/>
          </a:bodyPr>
          <a:lstStyle/>
          <a:p>
            <a:pPr algn="just">
              <a:lnSpc>
                <a:spcPct val="120000"/>
              </a:lnSpc>
            </a:pPr>
            <a:endParaRPr lang="zh-CN" altLang="en-US" dirty="0">
              <a:solidFill>
                <a:srgbClr val="244C89"/>
              </a:solidFill>
              <a:latin typeface="+mj-lt"/>
              <a:ea typeface="思源黑体" panose="020B0500000000000000" pitchFamily="34" charset="-122"/>
              <a:cs typeface="+mj-cs"/>
            </a:endParaRPr>
          </a:p>
        </p:txBody>
      </p:sp>
      <p:pic>
        <p:nvPicPr>
          <p:cNvPr id="4" name="图片 3" descr="截屏2024-11-28 09.38.19"/>
          <p:cNvPicPr>
            <a:picLocks noChangeAspect="1"/>
          </p:cNvPicPr>
          <p:nvPr/>
        </p:nvPicPr>
        <p:blipFill>
          <a:blip r:embed="rId1"/>
          <a:stretch>
            <a:fillRect/>
          </a:stretch>
        </p:blipFill>
        <p:spPr>
          <a:xfrm>
            <a:off x="793750" y="2167255"/>
            <a:ext cx="4158615" cy="4466590"/>
          </a:xfrm>
          <a:prstGeom prst="rect">
            <a:avLst/>
          </a:prstGeom>
        </p:spPr>
      </p:pic>
      <p:pic>
        <p:nvPicPr>
          <p:cNvPr id="8" name="图片 7" descr="/private/var/folders/qs/psqztqyd26dgn5wvbwkqqpf00000gn/T/com.kingsoft.wpsoffice.mac/photoedit2/20241128094511/temp.pngtemp"/>
          <p:cNvPicPr>
            <a:picLocks noChangeAspect="1"/>
          </p:cNvPicPr>
          <p:nvPr/>
        </p:nvPicPr>
        <p:blipFill>
          <a:blip r:embed="rId2"/>
          <a:srcRect r="18445" b="34870"/>
          <a:stretch>
            <a:fillRect/>
          </a:stretch>
        </p:blipFill>
        <p:spPr>
          <a:xfrm>
            <a:off x="5238750" y="2167255"/>
            <a:ext cx="5782945" cy="4466590"/>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8109" y="1199515"/>
            <a:ext cx="2074181"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407160" y="753110"/>
            <a:ext cx="5024120" cy="680085"/>
          </a:xfrm>
        </p:spPr>
        <p:txBody>
          <a:bodyPr/>
          <a:lstStyle/>
          <a:p>
            <a:pPr>
              <a:lnSpc>
                <a:spcPct val="120000"/>
              </a:lnSpc>
            </a:pPr>
            <a:r>
              <a:rPr lang="en-US" altLang="zh-CN" sz="2800" dirty="0">
                <a:sym typeface="+mn-ea"/>
              </a:rPr>
              <a:t>Leader</a:t>
            </a:r>
            <a:r>
              <a:rPr lang="zh-CN" altLang="en-US" sz="2800" dirty="0">
                <a:sym typeface="+mn-ea"/>
              </a:rPr>
              <a:t>挂掉后，重新</a:t>
            </a:r>
            <a:r>
              <a:rPr lang="zh-CN" altLang="en-US" sz="2800" dirty="0">
                <a:sym typeface="+mn-ea"/>
              </a:rPr>
              <a:t>选举</a:t>
            </a:r>
            <a:endParaRPr lang="zh-CN" altLang="en-US" sz="2800" dirty="0">
              <a:sym typeface="+mn-ea"/>
            </a:endParaRPr>
          </a:p>
        </p:txBody>
      </p:sp>
      <p:sp>
        <p:nvSpPr>
          <p:cNvPr id="12" name="矩形 11"/>
          <p:cNvSpPr/>
          <p:nvPr/>
        </p:nvSpPr>
        <p:spPr>
          <a:xfrm>
            <a:off x="793750" y="1433195"/>
            <a:ext cx="12051665" cy="857885"/>
          </a:xfrm>
          <a:prstGeom prst="rect">
            <a:avLst/>
          </a:prstGeom>
        </p:spPr>
        <p:txBody>
          <a:bodyPr wrap="square" lIns="0" tIns="0" rIns="0" bIns="0">
            <a:noAutofit/>
          </a:bodyPr>
          <a:lstStyle/>
          <a:p>
            <a:pPr algn="just">
              <a:lnSpc>
                <a:spcPct val="120000"/>
              </a:lnSpc>
            </a:pPr>
            <a:r>
              <a:rPr>
                <a:ea typeface="思源黑体" panose="020B0500000000000000" pitchFamily="34" charset="-122"/>
              </a:rPr>
              <a:t>情况1：Leader下线</a:t>
            </a:r>
            <a:endParaRPr>
              <a:ea typeface="思源黑体" panose="020B0500000000000000" pitchFamily="34" charset="-122"/>
            </a:endParaRPr>
          </a:p>
          <a:p>
            <a:pPr algn="just">
              <a:lnSpc>
                <a:spcPct val="120000"/>
              </a:lnSpc>
            </a:pPr>
            <a:r>
              <a:rPr>
                <a:ea typeface="思源黑体" panose="020B0500000000000000" pitchFamily="34" charset="-122"/>
              </a:rPr>
              <a:t>Leader 下线，此时所有其他节点的计时器不会被重置直到一个节点成为了 Candidate，和上述一样开始</a:t>
            </a:r>
            <a:endParaRPr>
              <a:ea typeface="思源黑体" panose="020B0500000000000000" pitchFamily="34" charset="-122"/>
            </a:endParaRPr>
          </a:p>
          <a:p>
            <a:pPr algn="just">
              <a:lnSpc>
                <a:spcPct val="120000"/>
              </a:lnSpc>
            </a:pPr>
            <a:r>
              <a:rPr>
                <a:ea typeface="思源黑体" panose="020B0500000000000000" pitchFamily="34" charset="-122"/>
              </a:rPr>
              <a:t>一轮新的选举选出一个新的 Leader。</a:t>
            </a:r>
            <a:endParaRPr>
              <a:ea typeface="思源黑体" panose="020B0500000000000000" pitchFamily="34" charset="-122"/>
            </a:endParaRPr>
          </a:p>
          <a:p>
            <a:pPr algn="just">
              <a:lnSpc>
                <a:spcPct val="120000"/>
              </a:lnSpc>
            </a:pPr>
            <a:endParaRPr>
              <a:ea typeface="思源黑体" panose="020B0500000000000000" pitchFamily="34" charset="-122"/>
            </a:endParaRPr>
          </a:p>
          <a:p>
            <a:pPr algn="just">
              <a:lnSpc>
                <a:spcPct val="120000"/>
              </a:lnSpc>
            </a:pPr>
            <a:r>
              <a:rPr>
                <a:ea typeface="思源黑体" panose="020B0500000000000000" pitchFamily="34" charset="-122"/>
              </a:rPr>
              <a:t>情况 2：某一 Follower 结点与 Leader 间通信发生问题，导致发生了分区</a:t>
            </a:r>
            <a:endParaRPr>
              <a:ea typeface="思源黑体" panose="020B0500000000000000" pitchFamily="34" charset="-122"/>
            </a:endParaRPr>
          </a:p>
          <a:p>
            <a:pPr algn="just">
              <a:lnSpc>
                <a:spcPct val="120000"/>
              </a:lnSpc>
            </a:pPr>
            <a:r>
              <a:rPr>
                <a:ea typeface="思源黑体" panose="020B0500000000000000" pitchFamily="34" charset="-122"/>
              </a:rPr>
              <a:t>这时没有 Leader 的那个分区就会进行一次选举。这种情况下，因为要求获得多数的投票才可以成为</a:t>
            </a:r>
            <a:endParaRPr>
              <a:ea typeface="思源黑体" panose="020B0500000000000000" pitchFamily="34" charset="-122"/>
            </a:endParaRPr>
          </a:p>
          <a:p>
            <a:pPr algn="just">
              <a:lnSpc>
                <a:spcPct val="120000"/>
              </a:lnSpc>
            </a:pPr>
            <a:r>
              <a:rPr>
                <a:ea typeface="思源黑体" panose="020B0500000000000000" pitchFamily="34" charset="-122"/>
              </a:rPr>
              <a:t>Leader，因此只有拥有多数结点的分区可以正常工作。而对于少数结点的分区，即使仍存在 Leader，</a:t>
            </a:r>
            <a:endParaRPr>
              <a:ea typeface="思源黑体" panose="020B0500000000000000" pitchFamily="34" charset="-122"/>
            </a:endParaRPr>
          </a:p>
          <a:p>
            <a:pPr algn="just">
              <a:lnSpc>
                <a:spcPct val="120000"/>
              </a:lnSpc>
            </a:pPr>
            <a:r>
              <a:rPr>
                <a:ea typeface="思源黑体" panose="020B0500000000000000" pitchFamily="34" charset="-122"/>
              </a:rPr>
              <a:t>但由于写入日志的结点数量不可能超过半数因此不可能提交操作。</a:t>
            </a:r>
            <a:endParaRPr>
              <a:ea typeface="思源黑体" panose="020B0500000000000000" pitchFamily="34" charset="-122"/>
            </a:endParaRPr>
          </a:p>
        </p:txBody>
      </p:sp>
      <p:sp>
        <p:nvSpPr>
          <p:cNvPr id="14" name="矩形 13"/>
          <p:cNvSpPr/>
          <p:nvPr/>
        </p:nvSpPr>
        <p:spPr>
          <a:xfrm>
            <a:off x="7635875" y="1940560"/>
            <a:ext cx="2640330" cy="546100"/>
          </a:xfrm>
          <a:prstGeom prst="rect">
            <a:avLst/>
          </a:prstGeom>
        </p:spPr>
        <p:txBody>
          <a:bodyPr wrap="square" lIns="0" tIns="0" rIns="0" bIns="0">
            <a:noAutofit/>
          </a:bodyPr>
          <a:lstStyle/>
          <a:p>
            <a:pPr algn="just">
              <a:lnSpc>
                <a:spcPct val="120000"/>
              </a:lnSpc>
            </a:pPr>
            <a:endParaRPr lang="zh-CN" altLang="en-US" dirty="0">
              <a:solidFill>
                <a:srgbClr val="244C89"/>
              </a:solidFill>
              <a:latin typeface="+mj-lt"/>
              <a:ea typeface="思源黑体" panose="020B0500000000000000" pitchFamily="34" charset="-122"/>
              <a:cs typeface="+mj-cs"/>
            </a:endParaRP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8109" y="1199515"/>
            <a:ext cx="2074181"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407160" y="753110"/>
            <a:ext cx="5024120" cy="680085"/>
          </a:xfrm>
        </p:spPr>
        <p:txBody>
          <a:bodyPr/>
          <a:lstStyle/>
          <a:p>
            <a:pPr>
              <a:lnSpc>
                <a:spcPct val="120000"/>
              </a:lnSpc>
            </a:pPr>
            <a:r>
              <a:rPr lang="zh-CN" altLang="en-US" sz="2800" dirty="0">
                <a:sym typeface="+mn-ea"/>
              </a:rPr>
              <a:t>实验结果</a:t>
            </a:r>
            <a:endParaRPr lang="zh-CN" altLang="en-US" sz="2800" dirty="0">
              <a:sym typeface="+mn-ea"/>
            </a:endParaRPr>
          </a:p>
        </p:txBody>
      </p:sp>
      <p:sp>
        <p:nvSpPr>
          <p:cNvPr id="12" name="矩形 11"/>
          <p:cNvSpPr/>
          <p:nvPr/>
        </p:nvSpPr>
        <p:spPr>
          <a:xfrm>
            <a:off x="793440" y="1480998"/>
            <a:ext cx="10501630" cy="858166"/>
          </a:xfrm>
          <a:prstGeom prst="rect">
            <a:avLst/>
          </a:prstGeom>
        </p:spPr>
        <p:txBody>
          <a:bodyPr wrap="square" lIns="0" tIns="0" rIns="0" bIns="0">
            <a:noAutofit/>
          </a:bodyPr>
          <a:lstStyle/>
          <a:p>
            <a:pPr algn="just">
              <a:lnSpc>
                <a:spcPct val="120000"/>
              </a:lnSpc>
            </a:pPr>
            <a:r>
              <a:rPr sz="2000">
                <a:ea typeface="思源黑体" panose="020B0500000000000000" pitchFamily="34" charset="-122"/>
              </a:rPr>
              <a:t>通过Test-2A测试。测试结果的每个"Passed"行包括5个数字，它们分别是：</a:t>
            </a:r>
            <a:endParaRPr sz="2000">
              <a:ea typeface="思源黑体" panose="020B0500000000000000" pitchFamily="34" charset="-122"/>
            </a:endParaRPr>
          </a:p>
          <a:p>
            <a:pPr algn="just">
              <a:lnSpc>
                <a:spcPct val="120000"/>
              </a:lnSpc>
            </a:pPr>
            <a:endParaRPr sz="2000">
              <a:ea typeface="思源黑体" panose="020B0500000000000000" pitchFamily="34" charset="-122"/>
            </a:endParaRPr>
          </a:p>
          <a:p>
            <a:pPr algn="just">
              <a:lnSpc>
                <a:spcPct val="120000"/>
              </a:lnSpc>
            </a:pPr>
            <a:r>
              <a:rPr sz="2000">
                <a:ea typeface="思源黑体" panose="020B0500000000000000" pitchFamily="34" charset="-122"/>
              </a:rPr>
              <a:t>1. 测试花费的时间（以秒为单位）</a:t>
            </a:r>
            <a:endParaRPr sz="2000">
              <a:ea typeface="思源黑体" panose="020B0500000000000000" pitchFamily="34" charset="-122"/>
            </a:endParaRPr>
          </a:p>
          <a:p>
            <a:pPr algn="just">
              <a:lnSpc>
                <a:spcPct val="120000"/>
              </a:lnSpc>
            </a:pPr>
            <a:r>
              <a:rPr sz="2000">
                <a:ea typeface="思源黑体" panose="020B0500000000000000" pitchFamily="34" charset="-122"/>
              </a:rPr>
              <a:t>2. Raft peers的数量</a:t>
            </a:r>
            <a:endParaRPr sz="2000">
              <a:ea typeface="思源黑体" panose="020B0500000000000000" pitchFamily="34" charset="-122"/>
            </a:endParaRPr>
          </a:p>
          <a:p>
            <a:pPr algn="just">
              <a:lnSpc>
                <a:spcPct val="120000"/>
              </a:lnSpc>
            </a:pPr>
            <a:r>
              <a:rPr sz="2000">
                <a:ea typeface="思源黑体" panose="020B0500000000000000" pitchFamily="34" charset="-122"/>
              </a:rPr>
              <a:t>3. 在测试期间发送的RPC的数量</a:t>
            </a:r>
            <a:endParaRPr sz="2000">
              <a:ea typeface="思源黑体" panose="020B0500000000000000" pitchFamily="34" charset="-122"/>
            </a:endParaRPr>
          </a:p>
          <a:p>
            <a:pPr algn="just">
              <a:lnSpc>
                <a:spcPct val="120000"/>
              </a:lnSpc>
            </a:pPr>
            <a:r>
              <a:rPr sz="2000">
                <a:ea typeface="思源黑体" panose="020B0500000000000000" pitchFamily="34" charset="-122"/>
              </a:rPr>
              <a:t>4. RPC消息中的总字节数</a:t>
            </a:r>
            <a:endParaRPr sz="2000">
              <a:ea typeface="思源黑体" panose="020B0500000000000000" pitchFamily="34" charset="-122"/>
            </a:endParaRPr>
          </a:p>
          <a:p>
            <a:pPr algn="just">
              <a:lnSpc>
                <a:spcPct val="120000"/>
              </a:lnSpc>
            </a:pPr>
            <a:r>
              <a:rPr sz="2000">
                <a:ea typeface="思源黑体" panose="020B0500000000000000" pitchFamily="34" charset="-122"/>
              </a:rPr>
              <a:t>5. Raft报告提交的日志条目的数量。</a:t>
            </a:r>
            <a:endParaRPr sz="2000">
              <a:ea typeface="思源黑体" panose="020B0500000000000000" pitchFamily="34" charset="-122"/>
            </a:endParaRPr>
          </a:p>
        </p:txBody>
      </p:sp>
      <p:sp>
        <p:nvSpPr>
          <p:cNvPr id="14" name="矩形 13"/>
          <p:cNvSpPr/>
          <p:nvPr/>
        </p:nvSpPr>
        <p:spPr>
          <a:xfrm>
            <a:off x="7635875" y="1940560"/>
            <a:ext cx="2640330" cy="546100"/>
          </a:xfrm>
          <a:prstGeom prst="rect">
            <a:avLst/>
          </a:prstGeom>
        </p:spPr>
        <p:txBody>
          <a:bodyPr wrap="square" lIns="0" tIns="0" rIns="0" bIns="0">
            <a:noAutofit/>
          </a:bodyPr>
          <a:lstStyle/>
          <a:p>
            <a:pPr algn="just">
              <a:lnSpc>
                <a:spcPct val="120000"/>
              </a:lnSpc>
            </a:pPr>
            <a:endParaRPr lang="zh-CN" altLang="en-US" dirty="0">
              <a:solidFill>
                <a:srgbClr val="244C89"/>
              </a:solidFill>
              <a:latin typeface="+mj-lt"/>
              <a:ea typeface="思源黑体" panose="020B0500000000000000" pitchFamily="34" charset="-122"/>
              <a:cs typeface="+mj-cs"/>
            </a:endParaRPr>
          </a:p>
        </p:txBody>
      </p:sp>
      <p:pic>
        <p:nvPicPr>
          <p:cNvPr id="8" name="图片 7" descr="截屏2024-11-28 10.00.42"/>
          <p:cNvPicPr>
            <a:picLocks noChangeAspect="1"/>
          </p:cNvPicPr>
          <p:nvPr/>
        </p:nvPicPr>
        <p:blipFill>
          <a:blip r:embed="rId1"/>
          <a:stretch>
            <a:fillRect/>
          </a:stretch>
        </p:blipFill>
        <p:spPr>
          <a:xfrm>
            <a:off x="5147310" y="2070735"/>
            <a:ext cx="5643880" cy="3072130"/>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2564101" y="2443843"/>
            <a:ext cx="2286000" cy="2214880"/>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04</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702757" y="3044679"/>
            <a:ext cx="4809251" cy="1568450"/>
          </a:xfrm>
          <a:prstGeom prst="rect">
            <a:avLst/>
          </a:prstGeom>
          <a:noFill/>
        </p:spPr>
        <p:txBody>
          <a:bodyPr wrap="square" rtlCol="0">
            <a:spAutoFit/>
            <a:scene3d>
              <a:camera prst="orthographicFront"/>
              <a:lightRig rig="threePt" dir="t"/>
            </a:scene3d>
            <a:sp3d contourW="12700"/>
          </a:bodyPr>
          <a:lstStyle/>
          <a:p>
            <a:pPr algn="ctr"/>
            <a:r>
              <a:rPr lang="zh-CN" altLang="en-US" sz="4800" b="1" dirty="0">
                <a:solidFill>
                  <a:schemeClr val="bg1"/>
                </a:solidFill>
                <a:latin typeface="思源黑体" panose="020B0500000000000000" pitchFamily="34" charset="-122"/>
                <a:ea typeface="思源黑体" panose="020B0500000000000000" pitchFamily="34" charset="-122"/>
              </a:rPr>
              <a:t>日志</a:t>
            </a:r>
            <a:r>
              <a:rPr lang="zh-CN" altLang="en-US" sz="4800" b="1" dirty="0">
                <a:solidFill>
                  <a:schemeClr val="bg1"/>
                </a:solidFill>
                <a:latin typeface="思源黑体" panose="020B0500000000000000" pitchFamily="34" charset="-122"/>
                <a:ea typeface="思源黑体" panose="020B0500000000000000" pitchFamily="34" charset="-122"/>
              </a:rPr>
              <a:t>复制：</a:t>
            </a:r>
            <a:endParaRPr lang="zh-CN" altLang="en-US" sz="4800" b="1" dirty="0">
              <a:solidFill>
                <a:schemeClr val="bg1"/>
              </a:solidFill>
              <a:latin typeface="思源黑体" panose="020B0500000000000000" pitchFamily="34" charset="-122"/>
              <a:ea typeface="思源黑体" panose="020B0500000000000000" pitchFamily="34" charset="-122"/>
            </a:endParaRPr>
          </a:p>
          <a:p>
            <a:pPr algn="ctr"/>
            <a:r>
              <a:rPr lang="en-US" altLang="zh-CN" sz="4800" b="1" dirty="0">
                <a:solidFill>
                  <a:schemeClr val="bg1"/>
                </a:solidFill>
                <a:latin typeface="思源黑体" panose="020B0500000000000000" pitchFamily="34" charset="-122"/>
                <a:ea typeface="思源黑体" panose="020B0500000000000000" pitchFamily="34" charset="-122"/>
              </a:rPr>
              <a:t>MIT 2B</a:t>
            </a:r>
            <a:endParaRPr lang="en-US" altLang="zh-CN" sz="48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23670" y="1223645"/>
            <a:ext cx="2225052"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432132" y="829645"/>
            <a:ext cx="4023264" cy="456129"/>
          </a:xfrm>
        </p:spPr>
        <p:txBody>
          <a:bodyPr/>
          <a:lstStyle/>
          <a:p>
            <a:pPr>
              <a:lnSpc>
                <a:spcPct val="120000"/>
              </a:lnSpc>
            </a:pPr>
            <a:r>
              <a:rPr lang="en-US" altLang="zh-CN" dirty="0"/>
              <a:t>Lab 2B </a:t>
            </a:r>
            <a:r>
              <a:rPr lang="zh-CN" altLang="en-US" dirty="0"/>
              <a:t>任务</a:t>
            </a:r>
            <a:r>
              <a:rPr lang="zh-CN" altLang="en-US" dirty="0"/>
              <a:t>说明</a:t>
            </a:r>
            <a:endParaRPr lang="zh-CN" altLang="en-US" dirty="0"/>
          </a:p>
        </p:txBody>
      </p:sp>
      <p:sp>
        <p:nvSpPr>
          <p:cNvPr id="18" name="矩形 17"/>
          <p:cNvSpPr/>
          <p:nvPr/>
        </p:nvSpPr>
        <p:spPr>
          <a:xfrm>
            <a:off x="765175" y="1466850"/>
            <a:ext cx="5111115" cy="48158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20000"/>
              </a:lnSpc>
            </a:pPr>
            <a:r>
              <a:rPr lang="zh-CN" altLang="en-US" sz="20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日志复制</a:t>
            </a:r>
            <a:r>
              <a:rPr lang="zh-CN" altLang="en-US"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a:t>
            </a:r>
            <a:r>
              <a:rPr lang="en-US" altLang="zh-CN"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Leader</a:t>
            </a:r>
            <a:r>
              <a:rPr lang="zh-CN" altLang="en-US"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从客户端接收日志条目（log entries）然后复制到集群中的其他节点，维持所有节点上日志的</a:t>
            </a:r>
            <a:r>
              <a:rPr lang="zh-CN" altLang="en-US"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同步性</a:t>
            </a:r>
            <a:r>
              <a:rPr lang="en-US" altLang="zh-CN"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a:t>
            </a:r>
            <a:endParaRPr lang="en-US" altLang="zh-CN"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endParaRPr lang="en-US" altLang="zh-CN"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r>
              <a:rPr lang="zh-CN" altLang="en-US"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Leader的日志复制流程</a:t>
            </a:r>
            <a:r>
              <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a:t>
            </a:r>
            <a:endPar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r>
              <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1.Leader被选举出来后，开始接受客户端请求，将每个请求转化为一个日志条目，附加到自己的日志中；</a:t>
            </a:r>
            <a:endPar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endPar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r>
              <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2. Leader将</a:t>
            </a:r>
            <a:r>
              <a:rPr sz="1400" b="1" dirty="0">
                <a:solidFill>
                  <a:schemeClr val="accent4"/>
                </a:solidFill>
                <a:latin typeface="思源黑体" panose="020B0500000000000000" pitchFamily="34" charset="-122"/>
                <a:ea typeface="思源黑体" panose="020B0500000000000000" pitchFamily="34" charset="-122"/>
                <a:sym typeface="Arial" panose="020B0604020202020204" pitchFamily="34" charset="0"/>
              </a:rPr>
              <a:t>日志条目并行复制到集群中的其他节点</a:t>
            </a:r>
            <a:r>
              <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中，确保大多数Follower接收到该日志条目；</a:t>
            </a:r>
            <a:endPar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endPar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r>
              <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3. 一旦</a:t>
            </a:r>
            <a:r>
              <a:rPr sz="1400" b="1" dirty="0">
                <a:solidFill>
                  <a:schemeClr val="accent3"/>
                </a:solidFill>
                <a:latin typeface="思源黑体" panose="020B0500000000000000" pitchFamily="34" charset="-122"/>
                <a:ea typeface="思源黑体" panose="020B0500000000000000" pitchFamily="34" charset="-122"/>
                <a:sym typeface="Arial" panose="020B0604020202020204" pitchFamily="34" charset="0"/>
              </a:rPr>
              <a:t>大多数Follower成功复制</a:t>
            </a:r>
            <a:r>
              <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了日志条目，</a:t>
            </a:r>
            <a:r>
              <a:rPr sz="1400" b="1" dirty="0">
                <a:solidFill>
                  <a:schemeClr val="accent4"/>
                </a:solidFill>
                <a:latin typeface="思源黑体" panose="020B0500000000000000" pitchFamily="34" charset="-122"/>
                <a:ea typeface="思源黑体" panose="020B0500000000000000" pitchFamily="34" charset="-122"/>
                <a:sym typeface="Arial" panose="020B0604020202020204" pitchFamily="34" charset="0"/>
              </a:rPr>
              <a:t>Leader将该条目应用到自己的状态机</a:t>
            </a:r>
            <a:r>
              <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中，并将</a:t>
            </a:r>
            <a:r>
              <a:rPr sz="1400" b="1" dirty="0">
                <a:solidFill>
                  <a:schemeClr val="accent4"/>
                </a:solidFill>
                <a:latin typeface="思源黑体" panose="020B0500000000000000" pitchFamily="34" charset="-122"/>
                <a:ea typeface="思源黑体" panose="020B0500000000000000" pitchFamily="34" charset="-122"/>
                <a:sym typeface="Arial" panose="020B0604020202020204" pitchFamily="34" charset="0"/>
              </a:rPr>
              <a:t>执行结果返回给客户端</a:t>
            </a:r>
            <a:r>
              <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a:t>
            </a:r>
            <a:endPar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r>
              <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  </a:t>
            </a:r>
            <a:endPar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r>
              <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4. 如果某个Follower由于崩溃、网络延迟等原因未能及时复制日志条目，Leader继续尝试，</a:t>
            </a:r>
            <a:r>
              <a:rPr sz="1400" b="1" dirty="0">
                <a:solidFill>
                  <a:schemeClr val="accent3"/>
                </a:solidFill>
                <a:latin typeface="思源黑体" panose="020B0500000000000000" pitchFamily="34" charset="-122"/>
                <a:ea typeface="思源黑体" panose="020B0500000000000000" pitchFamily="34" charset="-122"/>
                <a:sym typeface="Arial" panose="020B0604020202020204" pitchFamily="34" charset="0"/>
              </a:rPr>
              <a:t>直到所有Follower都存储了该日志条目</a:t>
            </a:r>
            <a:r>
              <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a:t>
            </a:r>
            <a:endPar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p:txBody>
      </p:sp>
      <p:pic>
        <p:nvPicPr>
          <p:cNvPr id="5" name="图片 4"/>
          <p:cNvPicPr>
            <a:picLocks noChangeAspect="1"/>
          </p:cNvPicPr>
          <p:nvPr/>
        </p:nvPicPr>
        <p:blipFill>
          <a:blip r:embed="rId1"/>
          <a:stretch>
            <a:fillRect/>
          </a:stretch>
        </p:blipFill>
        <p:spPr>
          <a:xfrm>
            <a:off x="6684645" y="541655"/>
            <a:ext cx="5110480" cy="3595370"/>
          </a:xfrm>
          <a:prstGeom prst="rect">
            <a:avLst/>
          </a:prstGeom>
        </p:spPr>
      </p:pic>
      <p:sp>
        <p:nvSpPr>
          <p:cNvPr id="6" name="矩形 5"/>
          <p:cNvSpPr/>
          <p:nvPr/>
        </p:nvSpPr>
        <p:spPr>
          <a:xfrm>
            <a:off x="6211570" y="4054475"/>
            <a:ext cx="5111115" cy="13830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p>
            <a:pPr>
              <a:lnSpc>
                <a:spcPct val="120000"/>
              </a:lnSpc>
            </a:pPr>
            <a:endParaRPr lang="en-US" altLang="zh-CN"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r>
              <a:rPr lang="zh-CN" altLang="en-US"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日志匹配</a:t>
            </a:r>
            <a:r>
              <a:rPr lang="zh-CN" altLang="en-US"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特性：</a:t>
            </a:r>
            <a:endParaRPr lang="zh-CN" altLang="en-US"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r>
              <a:rPr lang="en-US" altLang="zh-CN" sz="14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1. </a:t>
            </a:r>
            <a:r>
              <a:rPr lang="zh-CN" altLang="en-US" sz="14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具有相同的索引和任期号的日志，指令</a:t>
            </a:r>
            <a:r>
              <a:rPr lang="zh-CN" altLang="en-US" sz="14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相同；</a:t>
            </a:r>
            <a:endParaRPr lang="zh-CN" altLang="en-US" sz="1400"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r>
              <a:rPr lang="en-US" altLang="zh-CN" sz="14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2. </a:t>
            </a:r>
            <a:r>
              <a:rPr lang="zh-CN" altLang="en-US" sz="14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具有相同的索引和任期号的日志，之前的所有日志条目也必定相同。</a:t>
            </a:r>
            <a:endParaRPr lang="zh-CN" altLang="en-US" sz="1400"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54" name="矩形 53"/>
          <p:cNvSpPr/>
          <p:nvPr/>
        </p:nvSpPr>
        <p:spPr>
          <a:xfrm>
            <a:off x="2997200" y="423263"/>
            <a:ext cx="8780616" cy="6017293"/>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6" name="组合 25"/>
          <p:cNvGrpSpPr/>
          <p:nvPr/>
        </p:nvGrpSpPr>
        <p:grpSpPr>
          <a:xfrm>
            <a:off x="1129619" y="1228068"/>
            <a:ext cx="3045965" cy="1575682"/>
            <a:chOff x="944370" y="632414"/>
            <a:chExt cx="2981065" cy="1542110"/>
          </a:xfrm>
        </p:grpSpPr>
        <p:sp>
          <p:nvSpPr>
            <p:cNvPr id="24" name="矩形 23"/>
            <p:cNvSpPr/>
            <p:nvPr/>
          </p:nvSpPr>
          <p:spPr>
            <a:xfrm>
              <a:off x="1065396" y="632414"/>
              <a:ext cx="2860039" cy="1542110"/>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5" name="矩形 24"/>
            <p:cNvSpPr/>
            <p:nvPr/>
          </p:nvSpPr>
          <p:spPr>
            <a:xfrm>
              <a:off x="1194797" y="749939"/>
              <a:ext cx="2601237" cy="1307060"/>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 name="文本框 20"/>
            <p:cNvSpPr txBox="1"/>
            <p:nvPr/>
          </p:nvSpPr>
          <p:spPr>
            <a:xfrm>
              <a:off x="944370" y="1388963"/>
              <a:ext cx="2792383" cy="612542"/>
            </a:xfrm>
            <a:prstGeom prst="rect">
              <a:avLst/>
            </a:prstGeom>
            <a:noFill/>
          </p:spPr>
          <p:txBody>
            <a:bodyPr wrap="square" rtlCol="0">
              <a:spAutoFit/>
              <a:scene3d>
                <a:camera prst="orthographicFront"/>
                <a:lightRig rig="threePt" dir="t"/>
              </a:scene3d>
              <a:sp3d contourW="12700"/>
            </a:bodyPr>
            <a:lstStyle/>
            <a:p>
              <a:pPr algn="r">
                <a:defRPr/>
              </a:pPr>
              <a:r>
                <a:rPr lang="en-US" altLang="zh-CN" sz="3465" dirty="0">
                  <a:solidFill>
                    <a:schemeClr val="bg1"/>
                  </a:solidFill>
                  <a:latin typeface="思源黑体" panose="020B0500000000000000" pitchFamily="34" charset="-122"/>
                  <a:ea typeface="思源黑体" panose="020B0500000000000000" pitchFamily="34" charset="-122"/>
                </a:rPr>
                <a:t>CONTENT</a:t>
              </a:r>
              <a:endParaRPr lang="zh-CN" altLang="en-US" sz="3465" dirty="0">
                <a:solidFill>
                  <a:schemeClr val="bg1"/>
                </a:solidFill>
                <a:latin typeface="思源黑体" panose="020B0500000000000000" pitchFamily="34" charset="-122"/>
                <a:ea typeface="思源黑体" panose="020B0500000000000000" pitchFamily="34" charset="-122"/>
              </a:endParaRPr>
            </a:p>
          </p:txBody>
        </p:sp>
        <p:sp>
          <p:nvSpPr>
            <p:cNvPr id="32" name="文本框 31"/>
            <p:cNvSpPr txBox="1"/>
            <p:nvPr/>
          </p:nvSpPr>
          <p:spPr>
            <a:xfrm>
              <a:off x="2229307" y="849517"/>
              <a:ext cx="1490820" cy="652579"/>
            </a:xfrm>
            <a:prstGeom prst="rect">
              <a:avLst/>
            </a:prstGeom>
            <a:noFill/>
          </p:spPr>
          <p:txBody>
            <a:bodyPr wrap="square" rtlCol="0">
              <a:spAutoFit/>
              <a:scene3d>
                <a:camera prst="orthographicFront"/>
                <a:lightRig rig="threePt" dir="t"/>
              </a:scene3d>
              <a:sp3d contourW="12700"/>
            </a:bodyPr>
            <a:lstStyle/>
            <a:p>
              <a:pPr algn="r">
                <a:defRPr/>
              </a:pPr>
              <a:r>
                <a:rPr lang="zh-CN" altLang="en-US" sz="3735" b="1" dirty="0">
                  <a:solidFill>
                    <a:schemeClr val="bg1"/>
                  </a:solidFill>
                  <a:latin typeface="思源黑体" panose="020B0500000000000000" pitchFamily="34" charset="-122"/>
                  <a:ea typeface="思源黑体" panose="020B0500000000000000" pitchFamily="34" charset="-122"/>
                </a:rPr>
                <a:t>目 录</a:t>
              </a:r>
              <a:endParaRPr lang="zh-CN" altLang="en-US" sz="3735" b="1" dirty="0">
                <a:solidFill>
                  <a:schemeClr val="bg1"/>
                </a:solidFill>
                <a:latin typeface="思源黑体" panose="020B0500000000000000" pitchFamily="34" charset="-122"/>
                <a:ea typeface="思源黑体" panose="020B0500000000000000" pitchFamily="34" charset="-122"/>
              </a:endParaRPr>
            </a:p>
          </p:txBody>
        </p:sp>
        <p:cxnSp>
          <p:nvCxnSpPr>
            <p:cNvPr id="34" name="直接连接符 33"/>
            <p:cNvCxnSpPr/>
            <p:nvPr/>
          </p:nvCxnSpPr>
          <p:spPr>
            <a:xfrm rot="16200000" flipV="1">
              <a:off x="2113755" y="1100764"/>
              <a:ext cx="313392" cy="1891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5709726" y="1540421"/>
            <a:ext cx="4890672" cy="576262"/>
            <a:chOff x="5714354" y="1664538"/>
            <a:chExt cx="4890672" cy="576262"/>
          </a:xfrm>
        </p:grpSpPr>
        <p:grpSp>
          <p:nvGrpSpPr>
            <p:cNvPr id="37" name="组合 36"/>
            <p:cNvGrpSpPr/>
            <p:nvPr/>
          </p:nvGrpSpPr>
          <p:grpSpPr>
            <a:xfrm>
              <a:off x="5714354" y="1664538"/>
              <a:ext cx="4752975" cy="576262"/>
              <a:chOff x="4753236" y="2069839"/>
              <a:chExt cx="4752975" cy="576262"/>
            </a:xfrm>
          </p:grpSpPr>
          <p:grpSp>
            <p:nvGrpSpPr>
              <p:cNvPr id="52" name="组合 21"/>
              <p:cNvGrpSpPr/>
              <p:nvPr/>
            </p:nvGrpSpPr>
            <p:grpSpPr bwMode="auto">
              <a:xfrm>
                <a:off x="4753236" y="2069839"/>
                <a:ext cx="576262" cy="576262"/>
                <a:chOff x="6170389" y="2579551"/>
                <a:chExt cx="576064" cy="576064"/>
              </a:xfrm>
            </p:grpSpPr>
            <p:sp>
              <p:nvSpPr>
                <p:cNvPr id="57" name="圆角矩形 10"/>
                <p:cNvSpPr>
                  <a:spLocks noChangeArrowheads="1"/>
                </p:cNvSpPr>
                <p:nvPr/>
              </p:nvSpPr>
              <p:spPr bwMode="auto">
                <a:xfrm>
                  <a:off x="6170389" y="2579551"/>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58" name="Freeform 27"/>
                <p:cNvSpPr>
                  <a:spLocks noEditPoints="1"/>
                </p:cNvSpPr>
                <p:nvPr/>
              </p:nvSpPr>
              <p:spPr bwMode="auto">
                <a:xfrm>
                  <a:off x="6344742" y="2711328"/>
                  <a:ext cx="312142" cy="334857"/>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55" name="Rectangle 14"/>
              <p:cNvSpPr>
                <a:spLocks noChangeArrowheads="1"/>
              </p:cNvSpPr>
              <p:nvPr/>
            </p:nvSpPr>
            <p:spPr bwMode="auto">
              <a:xfrm>
                <a:off x="5581874" y="2234939"/>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1</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56" name="TextBox 59"/>
              <p:cNvSpPr txBox="1">
                <a:spLocks noChangeArrowheads="1"/>
              </p:cNvSpPr>
              <p:nvPr/>
            </p:nvSpPr>
            <p:spPr bwMode="auto">
              <a:xfrm>
                <a:off x="6566161" y="2152389"/>
                <a:ext cx="294005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313D51"/>
                    </a:solidFill>
                    <a:latin typeface="思源黑体" panose="020B0500000000000000" pitchFamily="34" charset="-122"/>
                    <a:ea typeface="思源黑体" panose="020B0500000000000000" pitchFamily="34" charset="-122"/>
                  </a:rPr>
                  <a:t>Raft</a:t>
                </a:r>
                <a:r>
                  <a:rPr lang="zh-CN" altLang="en-US" b="1" dirty="0">
                    <a:solidFill>
                      <a:srgbClr val="313D51"/>
                    </a:solidFill>
                    <a:latin typeface="思源黑体" panose="020B0500000000000000" pitchFamily="34" charset="-122"/>
                    <a:ea typeface="思源黑体" panose="020B0500000000000000" pitchFamily="34" charset="-122"/>
                  </a:rPr>
                  <a:t>技术原理</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38" name="组合 37"/>
            <p:cNvGrpSpPr/>
            <p:nvPr/>
          </p:nvGrpSpPr>
          <p:grpSpPr>
            <a:xfrm flipH="1">
              <a:off x="6433491" y="2147214"/>
              <a:ext cx="4171535" cy="80892"/>
              <a:chOff x="2272062" y="2596259"/>
              <a:chExt cx="4173708" cy="80934"/>
            </a:xfrm>
          </p:grpSpPr>
          <p:cxnSp>
            <p:nvCxnSpPr>
              <p:cNvPr id="39" name="直接连接符 38"/>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51" name="矩形 50"/>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grpSp>
        <p:nvGrpSpPr>
          <p:cNvPr id="59" name="组合 58"/>
          <p:cNvGrpSpPr/>
          <p:nvPr/>
        </p:nvGrpSpPr>
        <p:grpSpPr>
          <a:xfrm>
            <a:off x="5726863" y="2346190"/>
            <a:ext cx="5162559" cy="576263"/>
            <a:chOff x="5714354" y="2522443"/>
            <a:chExt cx="5162559" cy="576263"/>
          </a:xfrm>
        </p:grpSpPr>
        <p:grpSp>
          <p:nvGrpSpPr>
            <p:cNvPr id="60" name="组合 59"/>
            <p:cNvGrpSpPr/>
            <p:nvPr/>
          </p:nvGrpSpPr>
          <p:grpSpPr>
            <a:xfrm>
              <a:off x="5714354" y="2522443"/>
              <a:ext cx="5162559" cy="576263"/>
              <a:chOff x="4753236" y="2862001"/>
              <a:chExt cx="5162559" cy="576263"/>
            </a:xfrm>
          </p:grpSpPr>
          <p:grpSp>
            <p:nvGrpSpPr>
              <p:cNvPr id="64" name="组合 22"/>
              <p:cNvGrpSpPr/>
              <p:nvPr/>
            </p:nvGrpSpPr>
            <p:grpSpPr bwMode="auto">
              <a:xfrm>
                <a:off x="4753236" y="2862001"/>
                <a:ext cx="576262" cy="576263"/>
                <a:chOff x="6170389" y="3371639"/>
                <a:chExt cx="576064" cy="576064"/>
              </a:xfrm>
            </p:grpSpPr>
            <p:sp>
              <p:nvSpPr>
                <p:cNvPr id="67" name="圆角矩形 11"/>
                <p:cNvSpPr>
                  <a:spLocks noChangeArrowheads="1"/>
                </p:cNvSpPr>
                <p:nvPr/>
              </p:nvSpPr>
              <p:spPr bwMode="auto">
                <a:xfrm>
                  <a:off x="6170389" y="3371639"/>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68" name="Freeform 13"/>
                <p:cNvSpPr>
                  <a:spLocks noEditPoints="1"/>
                </p:cNvSpPr>
                <p:nvPr/>
              </p:nvSpPr>
              <p:spPr bwMode="auto">
                <a:xfrm>
                  <a:off x="6293383" y="3504805"/>
                  <a:ext cx="330076" cy="309733"/>
                </a:xfrm>
                <a:custGeom>
                  <a:avLst/>
                  <a:gdLst>
                    <a:gd name="T0" fmla="*/ 0 w 957"/>
                    <a:gd name="T1" fmla="*/ 2147483646 h 885"/>
                    <a:gd name="T2" fmla="*/ 2147483646 w 957"/>
                    <a:gd name="T3" fmla="*/ 2147483646 h 885"/>
                    <a:gd name="T4" fmla="*/ 2147483646 w 957"/>
                    <a:gd name="T5" fmla="*/ 2147483646 h 885"/>
                    <a:gd name="T6" fmla="*/ 2147483646 w 957"/>
                    <a:gd name="T7" fmla="*/ 2147483646 h 885"/>
                    <a:gd name="T8" fmla="*/ 2147483646 w 957"/>
                    <a:gd name="T9" fmla="*/ 2147483646 h 885"/>
                    <a:gd name="T10" fmla="*/ 2147483646 w 957"/>
                    <a:gd name="T11" fmla="*/ 2147483646 h 885"/>
                    <a:gd name="T12" fmla="*/ 2147483646 w 957"/>
                    <a:gd name="T13" fmla="*/ 2147483646 h 885"/>
                    <a:gd name="T14" fmla="*/ 2147483646 w 957"/>
                    <a:gd name="T15" fmla="*/ 2147483646 h 885"/>
                    <a:gd name="T16" fmla="*/ 2147483646 w 957"/>
                    <a:gd name="T17" fmla="*/ 2147483646 h 885"/>
                    <a:gd name="T18" fmla="*/ 2147483646 w 957"/>
                    <a:gd name="T19" fmla="*/ 2147483646 h 885"/>
                    <a:gd name="T20" fmla="*/ 0 w 957"/>
                    <a:gd name="T21" fmla="*/ 2147483646 h 885"/>
                    <a:gd name="T22" fmla="*/ 2147483646 w 957"/>
                    <a:gd name="T23" fmla="*/ 2147483646 h 885"/>
                    <a:gd name="T24" fmla="*/ 2147483646 w 957"/>
                    <a:gd name="T25" fmla="*/ 2147483646 h 885"/>
                    <a:gd name="T26" fmla="*/ 2147483646 w 957"/>
                    <a:gd name="T27" fmla="*/ 2147483646 h 885"/>
                    <a:gd name="T28" fmla="*/ 2147483646 w 957"/>
                    <a:gd name="T29" fmla="*/ 2147483646 h 885"/>
                    <a:gd name="T30" fmla="*/ 2147483646 w 957"/>
                    <a:gd name="T31" fmla="*/ 2147483646 h 885"/>
                    <a:gd name="T32" fmla="*/ 2147483646 w 957"/>
                    <a:gd name="T33" fmla="*/ 2147483646 h 885"/>
                    <a:gd name="T34" fmla="*/ 2147483646 w 957"/>
                    <a:gd name="T35" fmla="*/ 2147483646 h 885"/>
                    <a:gd name="T36" fmla="*/ 2147483646 w 957"/>
                    <a:gd name="T37" fmla="*/ 2147483646 h 885"/>
                    <a:gd name="T38" fmla="*/ 2147483646 w 957"/>
                    <a:gd name="T39" fmla="*/ 2147483646 h 885"/>
                    <a:gd name="T40" fmla="*/ 2147483646 w 957"/>
                    <a:gd name="T41" fmla="*/ 2147483646 h 885"/>
                    <a:gd name="T42" fmla="*/ 2147483646 w 957"/>
                    <a:gd name="T43" fmla="*/ 2147483646 h 885"/>
                    <a:gd name="T44" fmla="*/ 2147483646 w 957"/>
                    <a:gd name="T45" fmla="*/ 2147483646 h 885"/>
                    <a:gd name="T46" fmla="*/ 2147483646 w 957"/>
                    <a:gd name="T47" fmla="*/ 2147483646 h 885"/>
                    <a:gd name="T48" fmla="*/ 2147483646 w 957"/>
                    <a:gd name="T49" fmla="*/ 2147483646 h 885"/>
                    <a:gd name="T50" fmla="*/ 2147483646 w 957"/>
                    <a:gd name="T51" fmla="*/ 2147483646 h 885"/>
                    <a:gd name="T52" fmla="*/ 2147483646 w 957"/>
                    <a:gd name="T53" fmla="*/ 2147483646 h 885"/>
                    <a:gd name="T54" fmla="*/ 2147483646 w 957"/>
                    <a:gd name="T55" fmla="*/ 2147483646 h 885"/>
                    <a:gd name="T56" fmla="*/ 2147483646 w 957"/>
                    <a:gd name="T57" fmla="*/ 2147483646 h 885"/>
                    <a:gd name="T58" fmla="*/ 2147483646 w 957"/>
                    <a:gd name="T59" fmla="*/ 2147483646 h 885"/>
                    <a:gd name="T60" fmla="*/ 2147483646 w 957"/>
                    <a:gd name="T61" fmla="*/ 2147483646 h 885"/>
                    <a:gd name="T62" fmla="*/ 2147483646 w 957"/>
                    <a:gd name="T63" fmla="*/ 2147483646 h 885"/>
                    <a:gd name="T64" fmla="*/ 2147483646 w 957"/>
                    <a:gd name="T65" fmla="*/ 2147483646 h 885"/>
                    <a:gd name="T66" fmla="*/ 2147483646 w 957"/>
                    <a:gd name="T67" fmla="*/ 2147483646 h 885"/>
                    <a:gd name="T68" fmla="*/ 2147483646 w 957"/>
                    <a:gd name="T69" fmla="*/ 2147483646 h 885"/>
                    <a:gd name="T70" fmla="*/ 2147483646 w 957"/>
                    <a:gd name="T71" fmla="*/ 2147483646 h 885"/>
                    <a:gd name="T72" fmla="*/ 2147483646 w 957"/>
                    <a:gd name="T73" fmla="*/ 2147483646 h 885"/>
                    <a:gd name="T74" fmla="*/ 2147483646 w 957"/>
                    <a:gd name="T75" fmla="*/ 2147483646 h 885"/>
                    <a:gd name="T76" fmla="*/ 2147483646 w 957"/>
                    <a:gd name="T77" fmla="*/ 2147483646 h 885"/>
                    <a:gd name="T78" fmla="*/ 2147483646 w 957"/>
                    <a:gd name="T79" fmla="*/ 2147483646 h 885"/>
                    <a:gd name="T80" fmla="*/ 2147483646 w 957"/>
                    <a:gd name="T81" fmla="*/ 2147483646 h 885"/>
                    <a:gd name="T82" fmla="*/ 2147483646 w 957"/>
                    <a:gd name="T83" fmla="*/ 2147483646 h 885"/>
                    <a:gd name="T84" fmla="*/ 2147483646 w 957"/>
                    <a:gd name="T85" fmla="*/ 2147483646 h 885"/>
                    <a:gd name="T86" fmla="*/ 2147483646 w 957"/>
                    <a:gd name="T87" fmla="*/ 2147483646 h 885"/>
                    <a:gd name="T88" fmla="*/ 2147483646 w 957"/>
                    <a:gd name="T89" fmla="*/ 2147483646 h 885"/>
                    <a:gd name="T90" fmla="*/ 2147483646 w 957"/>
                    <a:gd name="T91" fmla="*/ 2147483646 h 885"/>
                    <a:gd name="T92" fmla="*/ 2147483646 w 957"/>
                    <a:gd name="T93" fmla="*/ 2147483646 h 88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57" h="885">
                      <a:moveTo>
                        <a:pt x="0" y="155"/>
                      </a:moveTo>
                      <a:cubicBezTo>
                        <a:pt x="0" y="278"/>
                        <a:pt x="0" y="400"/>
                        <a:pt x="0" y="523"/>
                      </a:cubicBezTo>
                      <a:cubicBezTo>
                        <a:pt x="0" y="533"/>
                        <a:pt x="161" y="687"/>
                        <a:pt x="181" y="707"/>
                      </a:cubicBezTo>
                      <a:cubicBezTo>
                        <a:pt x="202" y="728"/>
                        <a:pt x="355" y="885"/>
                        <a:pt x="368" y="885"/>
                      </a:cubicBezTo>
                      <a:cubicBezTo>
                        <a:pt x="442" y="885"/>
                        <a:pt x="516" y="885"/>
                        <a:pt x="589" y="885"/>
                      </a:cubicBezTo>
                      <a:cubicBezTo>
                        <a:pt x="620" y="885"/>
                        <a:pt x="632" y="856"/>
                        <a:pt x="645" y="837"/>
                      </a:cubicBezTo>
                      <a:cubicBezTo>
                        <a:pt x="645" y="684"/>
                        <a:pt x="645" y="532"/>
                        <a:pt x="645" y="380"/>
                      </a:cubicBezTo>
                      <a:cubicBezTo>
                        <a:pt x="631" y="385"/>
                        <a:pt x="590" y="368"/>
                        <a:pt x="582" y="391"/>
                      </a:cubicBezTo>
                      <a:cubicBezTo>
                        <a:pt x="577" y="401"/>
                        <a:pt x="582" y="573"/>
                        <a:pt x="582" y="608"/>
                      </a:cubicBezTo>
                      <a:cubicBezTo>
                        <a:pt x="582" y="643"/>
                        <a:pt x="592" y="822"/>
                        <a:pt x="567" y="822"/>
                      </a:cubicBezTo>
                      <a:cubicBezTo>
                        <a:pt x="507" y="822"/>
                        <a:pt x="447" y="822"/>
                        <a:pt x="387" y="822"/>
                      </a:cubicBezTo>
                      <a:cubicBezTo>
                        <a:pt x="368" y="822"/>
                        <a:pt x="376" y="760"/>
                        <a:pt x="376" y="741"/>
                      </a:cubicBezTo>
                      <a:cubicBezTo>
                        <a:pt x="376" y="710"/>
                        <a:pt x="376" y="679"/>
                        <a:pt x="376" y="649"/>
                      </a:cubicBezTo>
                      <a:cubicBezTo>
                        <a:pt x="376" y="565"/>
                        <a:pt x="376" y="551"/>
                        <a:pt x="324" y="516"/>
                      </a:cubicBezTo>
                      <a:cubicBezTo>
                        <a:pt x="300" y="516"/>
                        <a:pt x="301" y="509"/>
                        <a:pt x="280" y="509"/>
                      </a:cubicBezTo>
                      <a:cubicBezTo>
                        <a:pt x="209" y="509"/>
                        <a:pt x="137" y="509"/>
                        <a:pt x="66" y="509"/>
                      </a:cubicBezTo>
                      <a:cubicBezTo>
                        <a:pt x="66" y="398"/>
                        <a:pt x="66" y="287"/>
                        <a:pt x="66" y="177"/>
                      </a:cubicBezTo>
                      <a:cubicBezTo>
                        <a:pt x="66" y="168"/>
                        <a:pt x="69" y="169"/>
                        <a:pt x="74" y="162"/>
                      </a:cubicBezTo>
                      <a:cubicBezTo>
                        <a:pt x="155" y="162"/>
                        <a:pt x="236" y="162"/>
                        <a:pt x="317" y="162"/>
                      </a:cubicBezTo>
                      <a:cubicBezTo>
                        <a:pt x="333" y="151"/>
                        <a:pt x="375" y="115"/>
                        <a:pt x="376" y="92"/>
                      </a:cubicBezTo>
                      <a:cubicBezTo>
                        <a:pt x="274" y="92"/>
                        <a:pt x="172" y="92"/>
                        <a:pt x="70" y="92"/>
                      </a:cubicBezTo>
                      <a:cubicBezTo>
                        <a:pt x="42" y="92"/>
                        <a:pt x="0" y="131"/>
                        <a:pt x="0" y="155"/>
                      </a:cubicBezTo>
                      <a:close/>
                      <a:moveTo>
                        <a:pt x="505" y="215"/>
                      </a:moveTo>
                      <a:lnTo>
                        <a:pt x="538" y="182"/>
                      </a:lnTo>
                      <a:lnTo>
                        <a:pt x="505" y="149"/>
                      </a:lnTo>
                      <a:cubicBezTo>
                        <a:pt x="504" y="148"/>
                        <a:pt x="504" y="146"/>
                        <a:pt x="505" y="145"/>
                      </a:cubicBezTo>
                      <a:lnTo>
                        <a:pt x="527" y="123"/>
                      </a:lnTo>
                      <a:cubicBezTo>
                        <a:pt x="528" y="122"/>
                        <a:pt x="530" y="122"/>
                        <a:pt x="531" y="123"/>
                      </a:cubicBezTo>
                      <a:lnTo>
                        <a:pt x="564" y="156"/>
                      </a:lnTo>
                      <a:lnTo>
                        <a:pt x="597" y="123"/>
                      </a:lnTo>
                      <a:cubicBezTo>
                        <a:pt x="599" y="122"/>
                        <a:pt x="601" y="122"/>
                        <a:pt x="602" y="123"/>
                      </a:cubicBezTo>
                      <a:lnTo>
                        <a:pt x="624" y="145"/>
                      </a:lnTo>
                      <a:cubicBezTo>
                        <a:pt x="625" y="146"/>
                        <a:pt x="625" y="148"/>
                        <a:pt x="624" y="149"/>
                      </a:cubicBezTo>
                      <a:lnTo>
                        <a:pt x="591" y="182"/>
                      </a:lnTo>
                      <a:lnTo>
                        <a:pt x="624" y="215"/>
                      </a:lnTo>
                      <a:cubicBezTo>
                        <a:pt x="625" y="217"/>
                        <a:pt x="625" y="219"/>
                        <a:pt x="624" y="220"/>
                      </a:cubicBezTo>
                      <a:lnTo>
                        <a:pt x="602" y="242"/>
                      </a:lnTo>
                      <a:cubicBezTo>
                        <a:pt x="601" y="243"/>
                        <a:pt x="599" y="243"/>
                        <a:pt x="597" y="242"/>
                      </a:cubicBezTo>
                      <a:lnTo>
                        <a:pt x="564" y="209"/>
                      </a:lnTo>
                      <a:lnTo>
                        <a:pt x="531" y="242"/>
                      </a:lnTo>
                      <a:cubicBezTo>
                        <a:pt x="530" y="243"/>
                        <a:pt x="528" y="243"/>
                        <a:pt x="527" y="242"/>
                      </a:cubicBezTo>
                      <a:lnTo>
                        <a:pt x="505" y="220"/>
                      </a:lnTo>
                      <a:cubicBezTo>
                        <a:pt x="504" y="219"/>
                        <a:pt x="504" y="217"/>
                        <a:pt x="505" y="215"/>
                      </a:cubicBezTo>
                      <a:close/>
                      <a:moveTo>
                        <a:pt x="780" y="332"/>
                      </a:moveTo>
                      <a:lnTo>
                        <a:pt x="944" y="496"/>
                      </a:lnTo>
                      <a:cubicBezTo>
                        <a:pt x="957" y="509"/>
                        <a:pt x="957" y="530"/>
                        <a:pt x="944" y="543"/>
                      </a:cubicBezTo>
                      <a:lnTo>
                        <a:pt x="925" y="562"/>
                      </a:lnTo>
                      <a:cubicBezTo>
                        <a:pt x="912" y="575"/>
                        <a:pt x="891" y="575"/>
                        <a:pt x="878" y="562"/>
                      </a:cubicBezTo>
                      <a:lnTo>
                        <a:pt x="714" y="398"/>
                      </a:lnTo>
                      <a:lnTo>
                        <a:pt x="780" y="332"/>
                      </a:lnTo>
                      <a:close/>
                      <a:moveTo>
                        <a:pt x="447" y="65"/>
                      </a:moveTo>
                      <a:cubicBezTo>
                        <a:pt x="512" y="0"/>
                        <a:pt x="617" y="0"/>
                        <a:pt x="682" y="65"/>
                      </a:cubicBezTo>
                      <a:cubicBezTo>
                        <a:pt x="740" y="123"/>
                        <a:pt x="747" y="213"/>
                        <a:pt x="701" y="278"/>
                      </a:cubicBezTo>
                      <a:lnTo>
                        <a:pt x="754" y="331"/>
                      </a:lnTo>
                      <a:cubicBezTo>
                        <a:pt x="756" y="333"/>
                        <a:pt x="756" y="337"/>
                        <a:pt x="754" y="339"/>
                      </a:cubicBezTo>
                      <a:lnTo>
                        <a:pt x="721" y="372"/>
                      </a:lnTo>
                      <a:cubicBezTo>
                        <a:pt x="719" y="374"/>
                        <a:pt x="715" y="374"/>
                        <a:pt x="713" y="372"/>
                      </a:cubicBezTo>
                      <a:lnTo>
                        <a:pt x="660" y="319"/>
                      </a:lnTo>
                      <a:cubicBezTo>
                        <a:pt x="595" y="364"/>
                        <a:pt x="505" y="358"/>
                        <a:pt x="447" y="300"/>
                      </a:cubicBezTo>
                      <a:cubicBezTo>
                        <a:pt x="382" y="235"/>
                        <a:pt x="382" y="130"/>
                        <a:pt x="447" y="65"/>
                      </a:cubicBezTo>
                      <a:close/>
                      <a:moveTo>
                        <a:pt x="486" y="104"/>
                      </a:moveTo>
                      <a:cubicBezTo>
                        <a:pt x="529" y="60"/>
                        <a:pt x="600" y="60"/>
                        <a:pt x="643" y="104"/>
                      </a:cubicBezTo>
                      <a:cubicBezTo>
                        <a:pt x="687" y="147"/>
                        <a:pt x="687" y="218"/>
                        <a:pt x="643" y="261"/>
                      </a:cubicBezTo>
                      <a:cubicBezTo>
                        <a:pt x="600" y="305"/>
                        <a:pt x="529" y="305"/>
                        <a:pt x="486" y="261"/>
                      </a:cubicBezTo>
                      <a:cubicBezTo>
                        <a:pt x="442" y="218"/>
                        <a:pt x="442" y="147"/>
                        <a:pt x="486" y="104"/>
                      </a:cubicBezTo>
                      <a:close/>
                      <a:moveTo>
                        <a:pt x="306" y="770"/>
                      </a:moveTo>
                      <a:cubicBezTo>
                        <a:pt x="304" y="706"/>
                        <a:pt x="303" y="643"/>
                        <a:pt x="302" y="579"/>
                      </a:cubicBezTo>
                      <a:cubicBezTo>
                        <a:pt x="241" y="579"/>
                        <a:pt x="179" y="579"/>
                        <a:pt x="118" y="579"/>
                      </a:cubicBezTo>
                      <a:cubicBezTo>
                        <a:pt x="117" y="580"/>
                        <a:pt x="116" y="581"/>
                        <a:pt x="115" y="581"/>
                      </a:cubicBezTo>
                      <a:cubicBezTo>
                        <a:pt x="179" y="644"/>
                        <a:pt x="242" y="707"/>
                        <a:pt x="306" y="770"/>
                      </a:cubicBezTo>
                      <a:close/>
                      <a:moveTo>
                        <a:pt x="110" y="225"/>
                      </a:moveTo>
                      <a:cubicBezTo>
                        <a:pt x="110" y="233"/>
                        <a:pt x="110" y="242"/>
                        <a:pt x="110" y="250"/>
                      </a:cubicBezTo>
                      <a:cubicBezTo>
                        <a:pt x="110" y="259"/>
                        <a:pt x="116" y="265"/>
                        <a:pt x="125" y="265"/>
                      </a:cubicBezTo>
                      <a:cubicBezTo>
                        <a:pt x="209" y="265"/>
                        <a:pt x="292" y="265"/>
                        <a:pt x="376" y="265"/>
                      </a:cubicBezTo>
                      <a:cubicBezTo>
                        <a:pt x="399" y="265"/>
                        <a:pt x="394" y="228"/>
                        <a:pt x="387" y="214"/>
                      </a:cubicBezTo>
                      <a:cubicBezTo>
                        <a:pt x="338" y="214"/>
                        <a:pt x="288" y="214"/>
                        <a:pt x="239" y="214"/>
                      </a:cubicBezTo>
                      <a:cubicBezTo>
                        <a:pt x="209" y="214"/>
                        <a:pt x="110" y="206"/>
                        <a:pt x="110" y="225"/>
                      </a:cubicBezTo>
                      <a:close/>
                      <a:moveTo>
                        <a:pt x="110" y="405"/>
                      </a:moveTo>
                      <a:cubicBezTo>
                        <a:pt x="110" y="416"/>
                        <a:pt x="110" y="427"/>
                        <a:pt x="110" y="439"/>
                      </a:cubicBezTo>
                      <a:cubicBezTo>
                        <a:pt x="110" y="447"/>
                        <a:pt x="113" y="450"/>
                        <a:pt x="121" y="450"/>
                      </a:cubicBezTo>
                      <a:cubicBezTo>
                        <a:pt x="211" y="450"/>
                        <a:pt x="301" y="450"/>
                        <a:pt x="390" y="450"/>
                      </a:cubicBezTo>
                      <a:cubicBezTo>
                        <a:pt x="392" y="440"/>
                        <a:pt x="400" y="402"/>
                        <a:pt x="379" y="402"/>
                      </a:cubicBezTo>
                      <a:cubicBezTo>
                        <a:pt x="296" y="402"/>
                        <a:pt x="212" y="402"/>
                        <a:pt x="129" y="402"/>
                      </a:cubicBezTo>
                      <a:cubicBezTo>
                        <a:pt x="123" y="402"/>
                        <a:pt x="115" y="404"/>
                        <a:pt x="110" y="405"/>
                      </a:cubicBezTo>
                      <a:close/>
                      <a:moveTo>
                        <a:pt x="110" y="328"/>
                      </a:moveTo>
                      <a:cubicBezTo>
                        <a:pt x="110" y="333"/>
                        <a:pt x="110" y="338"/>
                        <a:pt x="110" y="343"/>
                      </a:cubicBezTo>
                      <a:cubicBezTo>
                        <a:pt x="110" y="351"/>
                        <a:pt x="113" y="351"/>
                        <a:pt x="118" y="357"/>
                      </a:cubicBezTo>
                      <a:cubicBezTo>
                        <a:pt x="205" y="357"/>
                        <a:pt x="292" y="357"/>
                        <a:pt x="379" y="357"/>
                      </a:cubicBezTo>
                      <a:cubicBezTo>
                        <a:pt x="384" y="355"/>
                        <a:pt x="389" y="353"/>
                        <a:pt x="394" y="350"/>
                      </a:cubicBezTo>
                      <a:cubicBezTo>
                        <a:pt x="394" y="344"/>
                        <a:pt x="394" y="338"/>
                        <a:pt x="394" y="332"/>
                      </a:cubicBezTo>
                      <a:cubicBezTo>
                        <a:pt x="394" y="320"/>
                        <a:pt x="390" y="317"/>
                        <a:pt x="387" y="309"/>
                      </a:cubicBezTo>
                      <a:cubicBezTo>
                        <a:pt x="336" y="309"/>
                        <a:pt x="286" y="309"/>
                        <a:pt x="236" y="309"/>
                      </a:cubicBezTo>
                      <a:cubicBezTo>
                        <a:pt x="211" y="309"/>
                        <a:pt x="187" y="309"/>
                        <a:pt x="162" y="309"/>
                      </a:cubicBezTo>
                      <a:cubicBezTo>
                        <a:pt x="131" y="310"/>
                        <a:pt x="110" y="299"/>
                        <a:pt x="110" y="3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65" name="Rectangle 14"/>
              <p:cNvSpPr>
                <a:spLocks noChangeArrowheads="1"/>
              </p:cNvSpPr>
              <p:nvPr/>
            </p:nvSpPr>
            <p:spPr bwMode="auto">
              <a:xfrm>
                <a:off x="5581874" y="3017576"/>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2</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66" name="TextBox 59"/>
              <p:cNvSpPr txBox="1">
                <a:spLocks noChangeArrowheads="1"/>
              </p:cNvSpPr>
              <p:nvPr/>
            </p:nvSpPr>
            <p:spPr bwMode="auto">
              <a:xfrm>
                <a:off x="6544580" y="2950593"/>
                <a:ext cx="3371215"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313D51"/>
                    </a:solidFill>
                    <a:latin typeface="思源黑体" panose="020B0500000000000000" pitchFamily="34" charset="-122"/>
                    <a:ea typeface="思源黑体" panose="020B0500000000000000" pitchFamily="34" charset="-122"/>
                  </a:rPr>
                  <a:t>选举服务技术方案及实现</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61" name="组合 60"/>
            <p:cNvGrpSpPr/>
            <p:nvPr/>
          </p:nvGrpSpPr>
          <p:grpSpPr>
            <a:xfrm flipH="1">
              <a:off x="6433491" y="3012031"/>
              <a:ext cx="4171535" cy="80892"/>
              <a:chOff x="2272062" y="2596259"/>
              <a:chExt cx="4173708" cy="80934"/>
            </a:xfrm>
          </p:grpSpPr>
          <p:cxnSp>
            <p:nvCxnSpPr>
              <p:cNvPr id="62" name="直接连接符 6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63" name="矩形 6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grpSp>
        <p:nvGrpSpPr>
          <p:cNvPr id="69" name="组合 68"/>
          <p:cNvGrpSpPr/>
          <p:nvPr/>
        </p:nvGrpSpPr>
        <p:grpSpPr>
          <a:xfrm>
            <a:off x="5726863" y="3165572"/>
            <a:ext cx="4968875" cy="576262"/>
            <a:chOff x="5714354" y="3382138"/>
            <a:chExt cx="4968875" cy="576262"/>
          </a:xfrm>
        </p:grpSpPr>
        <p:grpSp>
          <p:nvGrpSpPr>
            <p:cNvPr id="70" name="组合 69"/>
            <p:cNvGrpSpPr/>
            <p:nvPr/>
          </p:nvGrpSpPr>
          <p:grpSpPr>
            <a:xfrm>
              <a:off x="5714354" y="3382138"/>
              <a:ext cx="4968875" cy="576262"/>
              <a:chOff x="4753236" y="3654164"/>
              <a:chExt cx="4968875" cy="576262"/>
            </a:xfrm>
          </p:grpSpPr>
          <p:grpSp>
            <p:nvGrpSpPr>
              <p:cNvPr id="74" name="组合 23"/>
              <p:cNvGrpSpPr/>
              <p:nvPr/>
            </p:nvGrpSpPr>
            <p:grpSpPr bwMode="auto">
              <a:xfrm>
                <a:off x="4753236" y="3654164"/>
                <a:ext cx="576262" cy="576262"/>
                <a:chOff x="6170389" y="4163727"/>
                <a:chExt cx="576064" cy="576064"/>
              </a:xfrm>
            </p:grpSpPr>
            <p:sp>
              <p:nvSpPr>
                <p:cNvPr id="77" name="圆角矩形 12"/>
                <p:cNvSpPr>
                  <a:spLocks noChangeArrowheads="1"/>
                </p:cNvSpPr>
                <p:nvPr/>
              </p:nvSpPr>
              <p:spPr bwMode="auto">
                <a:xfrm>
                  <a:off x="6170389" y="4163727"/>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78" name="Freeform 12"/>
                <p:cNvSpPr>
                  <a:spLocks noEditPoints="1"/>
                </p:cNvSpPr>
                <p:nvPr/>
              </p:nvSpPr>
              <p:spPr bwMode="auto">
                <a:xfrm>
                  <a:off x="6278404" y="4253861"/>
                  <a:ext cx="378197" cy="364816"/>
                </a:xfrm>
                <a:custGeom>
                  <a:avLst/>
                  <a:gdLst>
                    <a:gd name="T0" fmla="*/ 2147483646 w 1022"/>
                    <a:gd name="T1" fmla="*/ 2147483646 h 973"/>
                    <a:gd name="T2" fmla="*/ 2147483646 w 1022"/>
                    <a:gd name="T3" fmla="*/ 2147483646 h 973"/>
                    <a:gd name="T4" fmla="*/ 2147483646 w 1022"/>
                    <a:gd name="T5" fmla="*/ 2147483646 h 973"/>
                    <a:gd name="T6" fmla="*/ 2147483646 w 1022"/>
                    <a:gd name="T7" fmla="*/ 2147483646 h 973"/>
                    <a:gd name="T8" fmla="*/ 2147483646 w 1022"/>
                    <a:gd name="T9" fmla="*/ 2147483646 h 973"/>
                    <a:gd name="T10" fmla="*/ 2147483646 w 1022"/>
                    <a:gd name="T11" fmla="*/ 2147483646 h 973"/>
                    <a:gd name="T12" fmla="*/ 2147483646 w 1022"/>
                    <a:gd name="T13" fmla="*/ 2147483646 h 973"/>
                    <a:gd name="T14" fmla="*/ 2147483646 w 1022"/>
                    <a:gd name="T15" fmla="*/ 2147483646 h 973"/>
                    <a:gd name="T16" fmla="*/ 2147483646 w 1022"/>
                    <a:gd name="T17" fmla="*/ 2147483646 h 973"/>
                    <a:gd name="T18" fmla="*/ 2147483646 w 1022"/>
                    <a:gd name="T19" fmla="*/ 2147483646 h 973"/>
                    <a:gd name="T20" fmla="*/ 2147483646 w 1022"/>
                    <a:gd name="T21" fmla="*/ 2147483646 h 973"/>
                    <a:gd name="T22" fmla="*/ 2147483646 w 1022"/>
                    <a:gd name="T23" fmla="*/ 2147483646 h 973"/>
                    <a:gd name="T24" fmla="*/ 2147483646 w 1022"/>
                    <a:gd name="T25" fmla="*/ 2147483646 h 973"/>
                    <a:gd name="T26" fmla="*/ 2147483646 w 1022"/>
                    <a:gd name="T27" fmla="*/ 2147483646 h 973"/>
                    <a:gd name="T28" fmla="*/ 2147483646 w 1022"/>
                    <a:gd name="T29" fmla="*/ 2147483646 h 973"/>
                    <a:gd name="T30" fmla="*/ 2147483646 w 1022"/>
                    <a:gd name="T31" fmla="*/ 2147483646 h 973"/>
                    <a:gd name="T32" fmla="*/ 2147483646 w 1022"/>
                    <a:gd name="T33" fmla="*/ 2147483646 h 973"/>
                    <a:gd name="T34" fmla="*/ 2147483646 w 1022"/>
                    <a:gd name="T35" fmla="*/ 2147483646 h 973"/>
                    <a:gd name="T36" fmla="*/ 2147483646 w 1022"/>
                    <a:gd name="T37" fmla="*/ 2147483646 h 973"/>
                    <a:gd name="T38" fmla="*/ 2147483646 w 1022"/>
                    <a:gd name="T39" fmla="*/ 2147483646 h 973"/>
                    <a:gd name="T40" fmla="*/ 2147483646 w 1022"/>
                    <a:gd name="T41" fmla="*/ 2147483646 h 973"/>
                    <a:gd name="T42" fmla="*/ 2147483646 w 1022"/>
                    <a:gd name="T43" fmla="*/ 2147483646 h 973"/>
                    <a:gd name="T44" fmla="*/ 2147483646 w 1022"/>
                    <a:gd name="T45" fmla="*/ 2147483646 h 973"/>
                    <a:gd name="T46" fmla="*/ 2147483646 w 1022"/>
                    <a:gd name="T47" fmla="*/ 2147483646 h 973"/>
                    <a:gd name="T48" fmla="*/ 2147483646 w 1022"/>
                    <a:gd name="T49" fmla="*/ 2147483646 h 973"/>
                    <a:gd name="T50" fmla="*/ 2147483646 w 1022"/>
                    <a:gd name="T51" fmla="*/ 2147483646 h 973"/>
                    <a:gd name="T52" fmla="*/ 2147483646 w 1022"/>
                    <a:gd name="T53" fmla="*/ 2147483646 h 973"/>
                    <a:gd name="T54" fmla="*/ 2147483646 w 1022"/>
                    <a:gd name="T55" fmla="*/ 2147483646 h 973"/>
                    <a:gd name="T56" fmla="*/ 2147483646 w 1022"/>
                    <a:gd name="T57" fmla="*/ 2147483646 h 973"/>
                    <a:gd name="T58" fmla="*/ 2147483646 w 1022"/>
                    <a:gd name="T59" fmla="*/ 2147483646 h 973"/>
                    <a:gd name="T60" fmla="*/ 2147483646 w 1022"/>
                    <a:gd name="T61" fmla="*/ 2147483646 h 973"/>
                    <a:gd name="T62" fmla="*/ 2147483646 w 1022"/>
                    <a:gd name="T63" fmla="*/ 2147483646 h 973"/>
                    <a:gd name="T64" fmla="*/ 2147483646 w 1022"/>
                    <a:gd name="T65" fmla="*/ 2147483646 h 973"/>
                    <a:gd name="T66" fmla="*/ 2147483646 w 1022"/>
                    <a:gd name="T67" fmla="*/ 2147483646 h 973"/>
                    <a:gd name="T68" fmla="*/ 2147483646 w 1022"/>
                    <a:gd name="T69" fmla="*/ 2147483646 h 973"/>
                    <a:gd name="T70" fmla="*/ 2147483646 w 1022"/>
                    <a:gd name="T71" fmla="*/ 2147483646 h 973"/>
                    <a:gd name="T72" fmla="*/ 2147483646 w 1022"/>
                    <a:gd name="T73" fmla="*/ 2147483646 h 973"/>
                    <a:gd name="T74" fmla="*/ 2147483646 w 1022"/>
                    <a:gd name="T75" fmla="*/ 2147483646 h 973"/>
                    <a:gd name="T76" fmla="*/ 2147483646 w 1022"/>
                    <a:gd name="T77" fmla="*/ 2147483646 h 973"/>
                    <a:gd name="T78" fmla="*/ 2147483646 w 1022"/>
                    <a:gd name="T79" fmla="*/ 2147483646 h 973"/>
                    <a:gd name="T80" fmla="*/ 2147483646 w 1022"/>
                    <a:gd name="T81" fmla="*/ 2147483646 h 973"/>
                    <a:gd name="T82" fmla="*/ 2147483646 w 1022"/>
                    <a:gd name="T83" fmla="*/ 2147483646 h 973"/>
                    <a:gd name="T84" fmla="*/ 2147483646 w 1022"/>
                    <a:gd name="T85" fmla="*/ 2147483646 h 973"/>
                    <a:gd name="T86" fmla="*/ 2147483646 w 1022"/>
                    <a:gd name="T87" fmla="*/ 2147483646 h 97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2" h="973">
                      <a:moveTo>
                        <a:pt x="596" y="882"/>
                      </a:moveTo>
                      <a:lnTo>
                        <a:pt x="426" y="882"/>
                      </a:lnTo>
                      <a:cubicBezTo>
                        <a:pt x="414" y="882"/>
                        <a:pt x="403" y="892"/>
                        <a:pt x="403" y="904"/>
                      </a:cubicBezTo>
                      <a:cubicBezTo>
                        <a:pt x="403" y="916"/>
                        <a:pt x="414" y="926"/>
                        <a:pt x="426" y="926"/>
                      </a:cubicBezTo>
                      <a:lnTo>
                        <a:pt x="596" y="926"/>
                      </a:lnTo>
                      <a:cubicBezTo>
                        <a:pt x="609" y="926"/>
                        <a:pt x="619" y="916"/>
                        <a:pt x="619" y="904"/>
                      </a:cubicBezTo>
                      <a:cubicBezTo>
                        <a:pt x="619" y="892"/>
                        <a:pt x="609" y="882"/>
                        <a:pt x="596" y="882"/>
                      </a:cubicBezTo>
                      <a:close/>
                      <a:moveTo>
                        <a:pt x="596" y="813"/>
                      </a:moveTo>
                      <a:lnTo>
                        <a:pt x="596" y="813"/>
                      </a:lnTo>
                      <a:lnTo>
                        <a:pt x="426" y="813"/>
                      </a:lnTo>
                      <a:cubicBezTo>
                        <a:pt x="414" y="813"/>
                        <a:pt x="403" y="823"/>
                        <a:pt x="403" y="835"/>
                      </a:cubicBezTo>
                      <a:cubicBezTo>
                        <a:pt x="403" y="848"/>
                        <a:pt x="414" y="858"/>
                        <a:pt x="426" y="858"/>
                      </a:cubicBezTo>
                      <a:lnTo>
                        <a:pt x="596" y="858"/>
                      </a:lnTo>
                      <a:cubicBezTo>
                        <a:pt x="609" y="858"/>
                        <a:pt x="619" y="848"/>
                        <a:pt x="619" y="835"/>
                      </a:cubicBezTo>
                      <a:cubicBezTo>
                        <a:pt x="619" y="823"/>
                        <a:pt x="609" y="813"/>
                        <a:pt x="596" y="813"/>
                      </a:cubicBezTo>
                      <a:close/>
                      <a:moveTo>
                        <a:pt x="511" y="973"/>
                      </a:moveTo>
                      <a:lnTo>
                        <a:pt x="511" y="973"/>
                      </a:lnTo>
                      <a:lnTo>
                        <a:pt x="585" y="946"/>
                      </a:lnTo>
                      <a:lnTo>
                        <a:pt x="437" y="946"/>
                      </a:lnTo>
                      <a:lnTo>
                        <a:pt x="511" y="973"/>
                      </a:lnTo>
                      <a:close/>
                      <a:moveTo>
                        <a:pt x="514" y="261"/>
                      </a:moveTo>
                      <a:lnTo>
                        <a:pt x="514" y="261"/>
                      </a:lnTo>
                      <a:lnTo>
                        <a:pt x="508" y="261"/>
                      </a:lnTo>
                      <a:cubicBezTo>
                        <a:pt x="384" y="261"/>
                        <a:pt x="272" y="362"/>
                        <a:pt x="272" y="486"/>
                      </a:cubicBezTo>
                      <a:cubicBezTo>
                        <a:pt x="272" y="611"/>
                        <a:pt x="377" y="682"/>
                        <a:pt x="388" y="721"/>
                      </a:cubicBezTo>
                      <a:cubicBezTo>
                        <a:pt x="398" y="759"/>
                        <a:pt x="388" y="778"/>
                        <a:pt x="416" y="787"/>
                      </a:cubicBezTo>
                      <a:cubicBezTo>
                        <a:pt x="444" y="796"/>
                        <a:pt x="508" y="794"/>
                        <a:pt x="508" y="794"/>
                      </a:cubicBezTo>
                      <a:lnTo>
                        <a:pt x="514" y="794"/>
                      </a:lnTo>
                      <a:cubicBezTo>
                        <a:pt x="514" y="794"/>
                        <a:pt x="578" y="796"/>
                        <a:pt x="606" y="787"/>
                      </a:cubicBezTo>
                      <a:cubicBezTo>
                        <a:pt x="634" y="778"/>
                        <a:pt x="624" y="759"/>
                        <a:pt x="634" y="721"/>
                      </a:cubicBezTo>
                      <a:cubicBezTo>
                        <a:pt x="645" y="682"/>
                        <a:pt x="750" y="611"/>
                        <a:pt x="750" y="486"/>
                      </a:cubicBezTo>
                      <a:cubicBezTo>
                        <a:pt x="750" y="362"/>
                        <a:pt x="638" y="261"/>
                        <a:pt x="514" y="261"/>
                      </a:cubicBezTo>
                      <a:close/>
                      <a:moveTo>
                        <a:pt x="201" y="527"/>
                      </a:moveTo>
                      <a:lnTo>
                        <a:pt x="201" y="527"/>
                      </a:lnTo>
                      <a:cubicBezTo>
                        <a:pt x="201" y="509"/>
                        <a:pt x="183" y="495"/>
                        <a:pt x="162" y="495"/>
                      </a:cubicBezTo>
                      <a:lnTo>
                        <a:pt x="39" y="495"/>
                      </a:lnTo>
                      <a:cubicBezTo>
                        <a:pt x="17" y="495"/>
                        <a:pt x="0" y="509"/>
                        <a:pt x="0" y="527"/>
                      </a:cubicBezTo>
                      <a:cubicBezTo>
                        <a:pt x="0" y="544"/>
                        <a:pt x="17" y="558"/>
                        <a:pt x="39" y="558"/>
                      </a:cubicBezTo>
                      <a:lnTo>
                        <a:pt x="162" y="558"/>
                      </a:lnTo>
                      <a:cubicBezTo>
                        <a:pt x="183" y="558"/>
                        <a:pt x="201" y="544"/>
                        <a:pt x="201" y="527"/>
                      </a:cubicBezTo>
                      <a:close/>
                      <a:moveTo>
                        <a:pt x="983" y="495"/>
                      </a:moveTo>
                      <a:lnTo>
                        <a:pt x="983" y="495"/>
                      </a:lnTo>
                      <a:lnTo>
                        <a:pt x="860" y="495"/>
                      </a:lnTo>
                      <a:cubicBezTo>
                        <a:pt x="839" y="495"/>
                        <a:pt x="822" y="509"/>
                        <a:pt x="822" y="527"/>
                      </a:cubicBezTo>
                      <a:cubicBezTo>
                        <a:pt x="822" y="544"/>
                        <a:pt x="839" y="558"/>
                        <a:pt x="860" y="558"/>
                      </a:cubicBezTo>
                      <a:lnTo>
                        <a:pt x="983" y="558"/>
                      </a:lnTo>
                      <a:cubicBezTo>
                        <a:pt x="1005" y="558"/>
                        <a:pt x="1022" y="544"/>
                        <a:pt x="1022" y="527"/>
                      </a:cubicBezTo>
                      <a:cubicBezTo>
                        <a:pt x="1022" y="509"/>
                        <a:pt x="1005" y="495"/>
                        <a:pt x="983" y="495"/>
                      </a:cubicBezTo>
                      <a:close/>
                      <a:moveTo>
                        <a:pt x="782" y="296"/>
                      </a:moveTo>
                      <a:lnTo>
                        <a:pt x="782" y="296"/>
                      </a:lnTo>
                      <a:lnTo>
                        <a:pt x="869" y="209"/>
                      </a:lnTo>
                      <a:cubicBezTo>
                        <a:pt x="885" y="194"/>
                        <a:pt x="887" y="172"/>
                        <a:pt x="874" y="159"/>
                      </a:cubicBezTo>
                      <a:cubicBezTo>
                        <a:pt x="862" y="147"/>
                        <a:pt x="839" y="149"/>
                        <a:pt x="824" y="164"/>
                      </a:cubicBezTo>
                      <a:lnTo>
                        <a:pt x="737" y="251"/>
                      </a:lnTo>
                      <a:cubicBezTo>
                        <a:pt x="722" y="266"/>
                        <a:pt x="720" y="289"/>
                        <a:pt x="732" y="301"/>
                      </a:cubicBezTo>
                      <a:cubicBezTo>
                        <a:pt x="745" y="314"/>
                        <a:pt x="767" y="311"/>
                        <a:pt x="782" y="296"/>
                      </a:cubicBezTo>
                      <a:close/>
                      <a:moveTo>
                        <a:pt x="508" y="201"/>
                      </a:moveTo>
                      <a:lnTo>
                        <a:pt x="508" y="201"/>
                      </a:lnTo>
                      <a:cubicBezTo>
                        <a:pt x="526" y="201"/>
                        <a:pt x="540" y="183"/>
                        <a:pt x="540" y="162"/>
                      </a:cubicBezTo>
                      <a:lnTo>
                        <a:pt x="540" y="39"/>
                      </a:lnTo>
                      <a:cubicBezTo>
                        <a:pt x="540" y="18"/>
                        <a:pt x="526" y="0"/>
                        <a:pt x="508" y="0"/>
                      </a:cubicBezTo>
                      <a:cubicBezTo>
                        <a:pt x="491" y="0"/>
                        <a:pt x="476" y="18"/>
                        <a:pt x="476" y="39"/>
                      </a:cubicBezTo>
                      <a:lnTo>
                        <a:pt x="476" y="162"/>
                      </a:lnTo>
                      <a:cubicBezTo>
                        <a:pt x="476" y="183"/>
                        <a:pt x="491" y="201"/>
                        <a:pt x="508" y="201"/>
                      </a:cubicBezTo>
                      <a:close/>
                      <a:moveTo>
                        <a:pt x="229" y="283"/>
                      </a:moveTo>
                      <a:lnTo>
                        <a:pt x="229" y="283"/>
                      </a:lnTo>
                      <a:cubicBezTo>
                        <a:pt x="244" y="299"/>
                        <a:pt x="267" y="301"/>
                        <a:pt x="279" y="288"/>
                      </a:cubicBezTo>
                      <a:cubicBezTo>
                        <a:pt x="292" y="276"/>
                        <a:pt x="289" y="254"/>
                        <a:pt x="274" y="238"/>
                      </a:cubicBezTo>
                      <a:lnTo>
                        <a:pt x="187" y="151"/>
                      </a:lnTo>
                      <a:cubicBezTo>
                        <a:pt x="172" y="136"/>
                        <a:pt x="149" y="134"/>
                        <a:pt x="137" y="146"/>
                      </a:cubicBezTo>
                      <a:cubicBezTo>
                        <a:pt x="125" y="159"/>
                        <a:pt x="127" y="181"/>
                        <a:pt x="142" y="196"/>
                      </a:cubicBezTo>
                      <a:lnTo>
                        <a:pt x="229" y="283"/>
                      </a:lnTo>
                      <a:close/>
                      <a:moveTo>
                        <a:pt x="240" y="756"/>
                      </a:moveTo>
                      <a:lnTo>
                        <a:pt x="240" y="756"/>
                      </a:lnTo>
                      <a:lnTo>
                        <a:pt x="153" y="843"/>
                      </a:lnTo>
                      <a:cubicBezTo>
                        <a:pt x="137" y="859"/>
                        <a:pt x="135" y="881"/>
                        <a:pt x="148" y="894"/>
                      </a:cubicBezTo>
                      <a:cubicBezTo>
                        <a:pt x="160" y="906"/>
                        <a:pt x="183" y="904"/>
                        <a:pt x="198" y="889"/>
                      </a:cubicBezTo>
                      <a:lnTo>
                        <a:pt x="285" y="802"/>
                      </a:lnTo>
                      <a:cubicBezTo>
                        <a:pt x="300" y="786"/>
                        <a:pt x="302" y="764"/>
                        <a:pt x="290" y="751"/>
                      </a:cubicBezTo>
                      <a:cubicBezTo>
                        <a:pt x="277" y="739"/>
                        <a:pt x="255" y="741"/>
                        <a:pt x="240" y="756"/>
                      </a:cubicBezTo>
                      <a:close/>
                      <a:moveTo>
                        <a:pt x="793" y="769"/>
                      </a:moveTo>
                      <a:lnTo>
                        <a:pt x="793" y="769"/>
                      </a:lnTo>
                      <a:cubicBezTo>
                        <a:pt x="778" y="754"/>
                        <a:pt x="755" y="752"/>
                        <a:pt x="743" y="764"/>
                      </a:cubicBezTo>
                      <a:cubicBezTo>
                        <a:pt x="731" y="777"/>
                        <a:pt x="733" y="799"/>
                        <a:pt x="748" y="814"/>
                      </a:cubicBezTo>
                      <a:lnTo>
                        <a:pt x="835" y="901"/>
                      </a:lnTo>
                      <a:cubicBezTo>
                        <a:pt x="850" y="916"/>
                        <a:pt x="873" y="919"/>
                        <a:pt x="885" y="906"/>
                      </a:cubicBezTo>
                      <a:cubicBezTo>
                        <a:pt x="897" y="894"/>
                        <a:pt x="895" y="871"/>
                        <a:pt x="880" y="856"/>
                      </a:cubicBezTo>
                      <a:lnTo>
                        <a:pt x="793" y="7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75" name="Rectangle 14"/>
              <p:cNvSpPr>
                <a:spLocks noChangeArrowheads="1"/>
              </p:cNvSpPr>
              <p:nvPr/>
            </p:nvSpPr>
            <p:spPr bwMode="auto">
              <a:xfrm>
                <a:off x="5581874" y="3809739"/>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3</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76" name="TextBox 59"/>
              <p:cNvSpPr txBox="1">
                <a:spLocks noChangeArrowheads="1"/>
              </p:cNvSpPr>
              <p:nvPr/>
            </p:nvSpPr>
            <p:spPr bwMode="auto">
              <a:xfrm>
                <a:off x="6566161" y="3744651"/>
                <a:ext cx="315595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313D51"/>
                    </a:solidFill>
                    <a:latin typeface="思源黑体" panose="020B0500000000000000" pitchFamily="34" charset="-122"/>
                    <a:ea typeface="思源黑体" panose="020B0500000000000000" pitchFamily="34" charset="-122"/>
                    <a:sym typeface="+mn-ea"/>
                  </a:rPr>
                  <a:t>MIT 2A</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71" name="组合 70"/>
            <p:cNvGrpSpPr/>
            <p:nvPr/>
          </p:nvGrpSpPr>
          <p:grpSpPr>
            <a:xfrm flipH="1">
              <a:off x="6433491" y="3876848"/>
              <a:ext cx="4171535" cy="80892"/>
              <a:chOff x="2272062" y="2596259"/>
              <a:chExt cx="4173708" cy="80934"/>
            </a:xfrm>
          </p:grpSpPr>
          <p:cxnSp>
            <p:nvCxnSpPr>
              <p:cNvPr id="72" name="直接连接符 7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73" name="矩形 7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grpSp>
        <p:nvGrpSpPr>
          <p:cNvPr id="79" name="组合 78"/>
          <p:cNvGrpSpPr/>
          <p:nvPr/>
        </p:nvGrpSpPr>
        <p:grpSpPr>
          <a:xfrm>
            <a:off x="5726863" y="3975751"/>
            <a:ext cx="5659755" cy="578188"/>
            <a:chOff x="5714354" y="4244369"/>
            <a:chExt cx="5659755" cy="578188"/>
          </a:xfrm>
        </p:grpSpPr>
        <p:grpSp>
          <p:nvGrpSpPr>
            <p:cNvPr id="80" name="组合 79"/>
            <p:cNvGrpSpPr/>
            <p:nvPr/>
          </p:nvGrpSpPr>
          <p:grpSpPr>
            <a:xfrm>
              <a:off x="5714354" y="4244369"/>
              <a:ext cx="5659755" cy="576263"/>
              <a:chOff x="4753236" y="4446326"/>
              <a:chExt cx="5659755" cy="576263"/>
            </a:xfrm>
          </p:grpSpPr>
          <p:grpSp>
            <p:nvGrpSpPr>
              <p:cNvPr id="84" name="组合 24"/>
              <p:cNvGrpSpPr/>
              <p:nvPr/>
            </p:nvGrpSpPr>
            <p:grpSpPr bwMode="auto">
              <a:xfrm>
                <a:off x="4753236" y="4446326"/>
                <a:ext cx="576262" cy="576263"/>
                <a:chOff x="6170389" y="4955815"/>
                <a:chExt cx="576064" cy="576064"/>
              </a:xfrm>
            </p:grpSpPr>
            <p:sp>
              <p:nvSpPr>
                <p:cNvPr id="87" name="圆角矩形 13"/>
                <p:cNvSpPr>
                  <a:spLocks noChangeArrowheads="1"/>
                </p:cNvSpPr>
                <p:nvPr/>
              </p:nvSpPr>
              <p:spPr bwMode="auto">
                <a:xfrm>
                  <a:off x="6170389" y="4955815"/>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88" name="Freeform 11"/>
                <p:cNvSpPr>
                  <a:spLocks noEditPoints="1"/>
                </p:cNvSpPr>
                <p:nvPr/>
              </p:nvSpPr>
              <p:spPr bwMode="auto">
                <a:xfrm>
                  <a:off x="6298628" y="5092507"/>
                  <a:ext cx="315884" cy="273385"/>
                </a:xfrm>
                <a:custGeom>
                  <a:avLst/>
                  <a:gdLst>
                    <a:gd name="T0" fmla="*/ 2147483646 w 948"/>
                    <a:gd name="T1" fmla="*/ 2147483646 h 810"/>
                    <a:gd name="T2" fmla="*/ 2147483646 w 948"/>
                    <a:gd name="T3" fmla="*/ 2147483646 h 810"/>
                    <a:gd name="T4" fmla="*/ 2147483646 w 948"/>
                    <a:gd name="T5" fmla="*/ 2147483646 h 810"/>
                    <a:gd name="T6" fmla="*/ 2147483646 w 948"/>
                    <a:gd name="T7" fmla="*/ 2147483646 h 810"/>
                    <a:gd name="T8" fmla="*/ 2147483646 w 948"/>
                    <a:gd name="T9" fmla="*/ 2147483646 h 810"/>
                    <a:gd name="T10" fmla="*/ 2147483646 w 948"/>
                    <a:gd name="T11" fmla="*/ 2147483646 h 810"/>
                    <a:gd name="T12" fmla="*/ 2147483646 w 948"/>
                    <a:gd name="T13" fmla="*/ 2147483646 h 810"/>
                    <a:gd name="T14" fmla="*/ 2147483646 w 948"/>
                    <a:gd name="T15" fmla="*/ 2147483646 h 810"/>
                    <a:gd name="T16" fmla="*/ 2147483646 w 948"/>
                    <a:gd name="T17" fmla="*/ 2147483646 h 810"/>
                    <a:gd name="T18" fmla="*/ 2147483646 w 948"/>
                    <a:gd name="T19" fmla="*/ 2147483646 h 810"/>
                    <a:gd name="T20" fmla="*/ 2147483646 w 948"/>
                    <a:gd name="T21" fmla="*/ 2147483646 h 810"/>
                    <a:gd name="T22" fmla="*/ 2147483646 w 948"/>
                    <a:gd name="T23" fmla="*/ 2147483646 h 810"/>
                    <a:gd name="T24" fmla="*/ 2147483646 w 948"/>
                    <a:gd name="T25" fmla="*/ 2147483646 h 810"/>
                    <a:gd name="T26" fmla="*/ 2147483646 w 948"/>
                    <a:gd name="T27" fmla="*/ 2147483646 h 810"/>
                    <a:gd name="T28" fmla="*/ 2147483646 w 948"/>
                    <a:gd name="T29" fmla="*/ 2147483646 h 810"/>
                    <a:gd name="T30" fmla="*/ 2147483646 w 948"/>
                    <a:gd name="T31" fmla="*/ 2147483646 h 810"/>
                    <a:gd name="T32" fmla="*/ 2147483646 w 948"/>
                    <a:gd name="T33" fmla="*/ 2147483646 h 810"/>
                    <a:gd name="T34" fmla="*/ 2147483646 w 948"/>
                    <a:gd name="T35" fmla="*/ 2147483646 h 810"/>
                    <a:gd name="T36" fmla="*/ 2147483646 w 948"/>
                    <a:gd name="T37" fmla="*/ 2147483646 h 810"/>
                    <a:gd name="T38" fmla="*/ 2147483646 w 948"/>
                    <a:gd name="T39" fmla="*/ 2147483646 h 810"/>
                    <a:gd name="T40" fmla="*/ 2147483646 w 948"/>
                    <a:gd name="T41" fmla="*/ 2147483646 h 810"/>
                    <a:gd name="T42" fmla="*/ 2147483646 w 948"/>
                    <a:gd name="T43" fmla="*/ 2147483646 h 810"/>
                    <a:gd name="T44" fmla="*/ 2147483646 w 948"/>
                    <a:gd name="T45" fmla="*/ 2147483646 h 810"/>
                    <a:gd name="T46" fmla="*/ 2147483646 w 948"/>
                    <a:gd name="T47" fmla="*/ 2147483646 h 810"/>
                    <a:gd name="T48" fmla="*/ 2147483646 w 948"/>
                    <a:gd name="T49" fmla="*/ 2147483646 h 810"/>
                    <a:gd name="T50" fmla="*/ 2147483646 w 948"/>
                    <a:gd name="T51" fmla="*/ 2147483646 h 810"/>
                    <a:gd name="T52" fmla="*/ 2147483646 w 948"/>
                    <a:gd name="T53" fmla="*/ 2147483646 h 810"/>
                    <a:gd name="T54" fmla="*/ 2147483646 w 948"/>
                    <a:gd name="T55" fmla="*/ 2147483646 h 810"/>
                    <a:gd name="T56" fmla="*/ 2147483646 w 948"/>
                    <a:gd name="T57" fmla="*/ 2147483646 h 810"/>
                    <a:gd name="T58" fmla="*/ 2147483646 w 948"/>
                    <a:gd name="T59" fmla="*/ 2147483646 h 810"/>
                    <a:gd name="T60" fmla="*/ 2147483646 w 948"/>
                    <a:gd name="T61" fmla="*/ 2147483646 h 810"/>
                    <a:gd name="T62" fmla="*/ 2147483646 w 948"/>
                    <a:gd name="T63" fmla="*/ 2147483646 h 810"/>
                    <a:gd name="T64" fmla="*/ 2147483646 w 948"/>
                    <a:gd name="T65" fmla="*/ 2147483646 h 810"/>
                    <a:gd name="T66" fmla="*/ 2147483646 w 948"/>
                    <a:gd name="T67" fmla="*/ 2147483646 h 810"/>
                    <a:gd name="T68" fmla="*/ 2147483646 w 948"/>
                    <a:gd name="T69" fmla="*/ 2147483646 h 810"/>
                    <a:gd name="T70" fmla="*/ 2147483646 w 948"/>
                    <a:gd name="T71" fmla="*/ 2147483646 h 810"/>
                    <a:gd name="T72" fmla="*/ 2147483646 w 948"/>
                    <a:gd name="T73" fmla="*/ 2147483646 h 810"/>
                    <a:gd name="T74" fmla="*/ 2147483646 w 948"/>
                    <a:gd name="T75" fmla="*/ 2147483646 h 810"/>
                    <a:gd name="T76" fmla="*/ 2147483646 w 948"/>
                    <a:gd name="T77" fmla="*/ 2147483646 h 810"/>
                    <a:gd name="T78" fmla="*/ 2147483646 w 948"/>
                    <a:gd name="T79" fmla="*/ 2147483646 h 810"/>
                    <a:gd name="T80" fmla="*/ 2147483646 w 948"/>
                    <a:gd name="T81" fmla="*/ 2147483646 h 810"/>
                    <a:gd name="T82" fmla="*/ 2147483646 w 948"/>
                    <a:gd name="T83" fmla="*/ 2147483646 h 810"/>
                    <a:gd name="T84" fmla="*/ 2147483646 w 948"/>
                    <a:gd name="T85" fmla="*/ 2147483646 h 810"/>
                    <a:gd name="T86" fmla="*/ 2147483646 w 948"/>
                    <a:gd name="T87" fmla="*/ 2147483646 h 810"/>
                    <a:gd name="T88" fmla="*/ 2147483646 w 948"/>
                    <a:gd name="T89" fmla="*/ 2147483646 h 810"/>
                    <a:gd name="T90" fmla="*/ 2147483646 w 948"/>
                    <a:gd name="T91" fmla="*/ 2147483646 h 810"/>
                    <a:gd name="T92" fmla="*/ 2147483646 w 948"/>
                    <a:gd name="T93" fmla="*/ 2147483646 h 810"/>
                    <a:gd name="T94" fmla="*/ 2147483646 w 948"/>
                    <a:gd name="T95" fmla="*/ 2147483646 h 810"/>
                    <a:gd name="T96" fmla="*/ 2147483646 w 948"/>
                    <a:gd name="T97" fmla="*/ 2147483646 h 810"/>
                    <a:gd name="T98" fmla="*/ 2147483646 w 948"/>
                    <a:gd name="T99" fmla="*/ 2147483646 h 810"/>
                    <a:gd name="T100" fmla="*/ 2147483646 w 948"/>
                    <a:gd name="T101" fmla="*/ 2147483646 h 810"/>
                    <a:gd name="T102" fmla="*/ 2147483646 w 948"/>
                    <a:gd name="T103" fmla="*/ 2147483646 h 810"/>
                    <a:gd name="T104" fmla="*/ 2147483646 w 948"/>
                    <a:gd name="T105" fmla="*/ 2147483646 h 810"/>
                    <a:gd name="T106" fmla="*/ 2147483646 w 948"/>
                    <a:gd name="T107" fmla="*/ 2147483646 h 810"/>
                    <a:gd name="T108" fmla="*/ 2147483646 w 948"/>
                    <a:gd name="T109" fmla="*/ 2147483646 h 810"/>
                    <a:gd name="T110" fmla="*/ 2147483646 w 948"/>
                    <a:gd name="T111" fmla="*/ 2147483646 h 810"/>
                    <a:gd name="T112" fmla="*/ 2147483646 w 948"/>
                    <a:gd name="T113" fmla="*/ 2147483646 h 810"/>
                    <a:gd name="T114" fmla="*/ 2147483646 w 948"/>
                    <a:gd name="T115" fmla="*/ 2147483646 h 810"/>
                    <a:gd name="T116" fmla="*/ 2147483646 w 948"/>
                    <a:gd name="T117" fmla="*/ 2147483646 h 810"/>
                    <a:gd name="T118" fmla="*/ 2147483646 w 948"/>
                    <a:gd name="T119" fmla="*/ 2147483646 h 8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48" h="810">
                      <a:moveTo>
                        <a:pt x="588" y="151"/>
                      </a:moveTo>
                      <a:cubicBezTo>
                        <a:pt x="588" y="151"/>
                        <a:pt x="588" y="152"/>
                        <a:pt x="588" y="152"/>
                      </a:cubicBezTo>
                      <a:cubicBezTo>
                        <a:pt x="588" y="153"/>
                        <a:pt x="589" y="154"/>
                        <a:pt x="589" y="155"/>
                      </a:cubicBezTo>
                      <a:cubicBezTo>
                        <a:pt x="589" y="156"/>
                        <a:pt x="589" y="156"/>
                        <a:pt x="589" y="157"/>
                      </a:cubicBezTo>
                      <a:cubicBezTo>
                        <a:pt x="589" y="158"/>
                        <a:pt x="589" y="159"/>
                        <a:pt x="589" y="161"/>
                      </a:cubicBezTo>
                      <a:cubicBezTo>
                        <a:pt x="589" y="161"/>
                        <a:pt x="589" y="161"/>
                        <a:pt x="589" y="161"/>
                      </a:cubicBezTo>
                      <a:cubicBezTo>
                        <a:pt x="589" y="162"/>
                        <a:pt x="589" y="164"/>
                        <a:pt x="589" y="165"/>
                      </a:cubicBezTo>
                      <a:cubicBezTo>
                        <a:pt x="589" y="165"/>
                        <a:pt x="589" y="166"/>
                        <a:pt x="589" y="166"/>
                      </a:cubicBezTo>
                      <a:cubicBezTo>
                        <a:pt x="589" y="167"/>
                        <a:pt x="589" y="168"/>
                        <a:pt x="589" y="169"/>
                      </a:cubicBezTo>
                      <a:cubicBezTo>
                        <a:pt x="589" y="170"/>
                        <a:pt x="589" y="170"/>
                        <a:pt x="589" y="171"/>
                      </a:cubicBezTo>
                      <a:cubicBezTo>
                        <a:pt x="588" y="178"/>
                        <a:pt x="586" y="185"/>
                        <a:pt x="584" y="191"/>
                      </a:cubicBezTo>
                      <a:cubicBezTo>
                        <a:pt x="584" y="192"/>
                        <a:pt x="583" y="193"/>
                        <a:pt x="583" y="194"/>
                      </a:cubicBezTo>
                      <a:cubicBezTo>
                        <a:pt x="583" y="195"/>
                        <a:pt x="583" y="195"/>
                        <a:pt x="583" y="195"/>
                      </a:cubicBezTo>
                      <a:cubicBezTo>
                        <a:pt x="583" y="196"/>
                        <a:pt x="582" y="197"/>
                        <a:pt x="582" y="198"/>
                      </a:cubicBezTo>
                      <a:cubicBezTo>
                        <a:pt x="582" y="198"/>
                        <a:pt x="582" y="198"/>
                        <a:pt x="582" y="198"/>
                      </a:cubicBezTo>
                      <a:cubicBezTo>
                        <a:pt x="580" y="201"/>
                        <a:pt x="579" y="204"/>
                        <a:pt x="577" y="207"/>
                      </a:cubicBezTo>
                      <a:cubicBezTo>
                        <a:pt x="577" y="207"/>
                        <a:pt x="577" y="207"/>
                        <a:pt x="577" y="208"/>
                      </a:cubicBezTo>
                      <a:cubicBezTo>
                        <a:pt x="577" y="208"/>
                        <a:pt x="576" y="209"/>
                        <a:pt x="575" y="210"/>
                      </a:cubicBezTo>
                      <a:cubicBezTo>
                        <a:pt x="575" y="210"/>
                        <a:pt x="575" y="211"/>
                        <a:pt x="575" y="211"/>
                      </a:cubicBezTo>
                      <a:cubicBezTo>
                        <a:pt x="573" y="215"/>
                        <a:pt x="570" y="218"/>
                        <a:pt x="567" y="222"/>
                      </a:cubicBezTo>
                      <a:cubicBezTo>
                        <a:pt x="567" y="222"/>
                        <a:pt x="567" y="222"/>
                        <a:pt x="567" y="222"/>
                      </a:cubicBezTo>
                      <a:cubicBezTo>
                        <a:pt x="566" y="223"/>
                        <a:pt x="566" y="224"/>
                        <a:pt x="565" y="224"/>
                      </a:cubicBezTo>
                      <a:cubicBezTo>
                        <a:pt x="565" y="224"/>
                        <a:pt x="565" y="225"/>
                        <a:pt x="565" y="225"/>
                      </a:cubicBezTo>
                      <a:cubicBezTo>
                        <a:pt x="562" y="227"/>
                        <a:pt x="560" y="230"/>
                        <a:pt x="558" y="232"/>
                      </a:cubicBezTo>
                      <a:cubicBezTo>
                        <a:pt x="558" y="232"/>
                        <a:pt x="557" y="232"/>
                        <a:pt x="557" y="232"/>
                      </a:cubicBezTo>
                      <a:cubicBezTo>
                        <a:pt x="557" y="233"/>
                        <a:pt x="556" y="233"/>
                        <a:pt x="555" y="234"/>
                      </a:cubicBezTo>
                      <a:cubicBezTo>
                        <a:pt x="555" y="234"/>
                        <a:pt x="555" y="234"/>
                        <a:pt x="554" y="234"/>
                      </a:cubicBezTo>
                      <a:cubicBezTo>
                        <a:pt x="554" y="235"/>
                        <a:pt x="553" y="236"/>
                        <a:pt x="552" y="236"/>
                      </a:cubicBezTo>
                      <a:cubicBezTo>
                        <a:pt x="547" y="240"/>
                        <a:pt x="543" y="243"/>
                        <a:pt x="537" y="246"/>
                      </a:cubicBezTo>
                      <a:cubicBezTo>
                        <a:pt x="536" y="246"/>
                        <a:pt x="535" y="247"/>
                        <a:pt x="534" y="247"/>
                      </a:cubicBezTo>
                      <a:cubicBezTo>
                        <a:pt x="533" y="247"/>
                        <a:pt x="533" y="248"/>
                        <a:pt x="532" y="248"/>
                      </a:cubicBezTo>
                      <a:cubicBezTo>
                        <a:pt x="532" y="248"/>
                        <a:pt x="531" y="249"/>
                        <a:pt x="530" y="249"/>
                      </a:cubicBezTo>
                      <a:cubicBezTo>
                        <a:pt x="529" y="249"/>
                        <a:pt x="529" y="249"/>
                        <a:pt x="528" y="249"/>
                      </a:cubicBezTo>
                      <a:cubicBezTo>
                        <a:pt x="527" y="250"/>
                        <a:pt x="526" y="250"/>
                        <a:pt x="525" y="251"/>
                      </a:cubicBezTo>
                      <a:cubicBezTo>
                        <a:pt x="525" y="251"/>
                        <a:pt x="525" y="251"/>
                        <a:pt x="525" y="251"/>
                      </a:cubicBezTo>
                      <a:cubicBezTo>
                        <a:pt x="523" y="251"/>
                        <a:pt x="522" y="252"/>
                        <a:pt x="520" y="252"/>
                      </a:cubicBezTo>
                      <a:cubicBezTo>
                        <a:pt x="520" y="252"/>
                        <a:pt x="520" y="252"/>
                        <a:pt x="519" y="252"/>
                      </a:cubicBezTo>
                      <a:cubicBezTo>
                        <a:pt x="518" y="253"/>
                        <a:pt x="517" y="253"/>
                        <a:pt x="516" y="253"/>
                      </a:cubicBezTo>
                      <a:cubicBezTo>
                        <a:pt x="516" y="253"/>
                        <a:pt x="515" y="253"/>
                        <a:pt x="515" y="253"/>
                      </a:cubicBezTo>
                      <a:cubicBezTo>
                        <a:pt x="514" y="254"/>
                        <a:pt x="512" y="254"/>
                        <a:pt x="511" y="254"/>
                      </a:cubicBezTo>
                      <a:cubicBezTo>
                        <a:pt x="509" y="254"/>
                        <a:pt x="508" y="255"/>
                        <a:pt x="506" y="255"/>
                      </a:cubicBezTo>
                      <a:cubicBezTo>
                        <a:pt x="506" y="255"/>
                        <a:pt x="506" y="255"/>
                        <a:pt x="505" y="255"/>
                      </a:cubicBezTo>
                      <a:cubicBezTo>
                        <a:pt x="504" y="255"/>
                        <a:pt x="503" y="255"/>
                        <a:pt x="502" y="255"/>
                      </a:cubicBezTo>
                      <a:cubicBezTo>
                        <a:pt x="502" y="255"/>
                        <a:pt x="501" y="255"/>
                        <a:pt x="501" y="255"/>
                      </a:cubicBezTo>
                      <a:cubicBezTo>
                        <a:pt x="499" y="255"/>
                        <a:pt x="498" y="255"/>
                        <a:pt x="496" y="255"/>
                      </a:cubicBezTo>
                      <a:cubicBezTo>
                        <a:pt x="496" y="255"/>
                        <a:pt x="496" y="255"/>
                        <a:pt x="496" y="255"/>
                      </a:cubicBezTo>
                      <a:cubicBezTo>
                        <a:pt x="495" y="255"/>
                        <a:pt x="494" y="255"/>
                        <a:pt x="492" y="255"/>
                      </a:cubicBezTo>
                      <a:cubicBezTo>
                        <a:pt x="492" y="255"/>
                        <a:pt x="491" y="255"/>
                        <a:pt x="491" y="255"/>
                      </a:cubicBezTo>
                      <a:cubicBezTo>
                        <a:pt x="490" y="255"/>
                        <a:pt x="489" y="255"/>
                        <a:pt x="488" y="255"/>
                      </a:cubicBezTo>
                      <a:cubicBezTo>
                        <a:pt x="488" y="255"/>
                        <a:pt x="487" y="255"/>
                        <a:pt x="487" y="255"/>
                      </a:cubicBezTo>
                      <a:cubicBezTo>
                        <a:pt x="485" y="255"/>
                        <a:pt x="484" y="255"/>
                        <a:pt x="483" y="255"/>
                      </a:cubicBezTo>
                      <a:cubicBezTo>
                        <a:pt x="477" y="254"/>
                        <a:pt x="471" y="253"/>
                        <a:pt x="466" y="251"/>
                      </a:cubicBezTo>
                      <a:cubicBezTo>
                        <a:pt x="465" y="250"/>
                        <a:pt x="464" y="250"/>
                        <a:pt x="463" y="250"/>
                      </a:cubicBezTo>
                      <a:cubicBezTo>
                        <a:pt x="463" y="250"/>
                        <a:pt x="462" y="250"/>
                        <a:pt x="462" y="249"/>
                      </a:cubicBezTo>
                      <a:cubicBezTo>
                        <a:pt x="461" y="249"/>
                        <a:pt x="460" y="249"/>
                        <a:pt x="459" y="248"/>
                      </a:cubicBezTo>
                      <a:cubicBezTo>
                        <a:pt x="459" y="248"/>
                        <a:pt x="459" y="248"/>
                        <a:pt x="459" y="248"/>
                      </a:cubicBezTo>
                      <a:cubicBezTo>
                        <a:pt x="456" y="247"/>
                        <a:pt x="453" y="245"/>
                        <a:pt x="450" y="244"/>
                      </a:cubicBezTo>
                      <a:cubicBezTo>
                        <a:pt x="450" y="244"/>
                        <a:pt x="450" y="244"/>
                        <a:pt x="450" y="244"/>
                      </a:cubicBezTo>
                      <a:cubicBezTo>
                        <a:pt x="449" y="243"/>
                        <a:pt x="448" y="243"/>
                        <a:pt x="447" y="242"/>
                      </a:cubicBezTo>
                      <a:cubicBezTo>
                        <a:pt x="447" y="242"/>
                        <a:pt x="447" y="242"/>
                        <a:pt x="446" y="242"/>
                      </a:cubicBezTo>
                      <a:cubicBezTo>
                        <a:pt x="443" y="239"/>
                        <a:pt x="439" y="237"/>
                        <a:pt x="436" y="234"/>
                      </a:cubicBezTo>
                      <a:cubicBezTo>
                        <a:pt x="435" y="234"/>
                        <a:pt x="435" y="234"/>
                        <a:pt x="435" y="234"/>
                      </a:cubicBezTo>
                      <a:cubicBezTo>
                        <a:pt x="434" y="233"/>
                        <a:pt x="434" y="232"/>
                        <a:pt x="433" y="232"/>
                      </a:cubicBezTo>
                      <a:cubicBezTo>
                        <a:pt x="433" y="231"/>
                        <a:pt x="433" y="231"/>
                        <a:pt x="432" y="231"/>
                      </a:cubicBezTo>
                      <a:cubicBezTo>
                        <a:pt x="430" y="229"/>
                        <a:pt x="428" y="227"/>
                        <a:pt x="425" y="224"/>
                      </a:cubicBezTo>
                      <a:cubicBezTo>
                        <a:pt x="425" y="224"/>
                        <a:pt x="425" y="224"/>
                        <a:pt x="425" y="224"/>
                      </a:cubicBezTo>
                      <a:cubicBezTo>
                        <a:pt x="425" y="223"/>
                        <a:pt x="424" y="222"/>
                        <a:pt x="423" y="222"/>
                      </a:cubicBezTo>
                      <a:cubicBezTo>
                        <a:pt x="423" y="221"/>
                        <a:pt x="423" y="221"/>
                        <a:pt x="423" y="221"/>
                      </a:cubicBezTo>
                      <a:cubicBezTo>
                        <a:pt x="422" y="220"/>
                        <a:pt x="421" y="219"/>
                        <a:pt x="421" y="218"/>
                      </a:cubicBezTo>
                      <a:cubicBezTo>
                        <a:pt x="417" y="213"/>
                        <a:pt x="413" y="207"/>
                        <a:pt x="410" y="200"/>
                      </a:cubicBezTo>
                      <a:cubicBezTo>
                        <a:pt x="410" y="200"/>
                        <a:pt x="410" y="199"/>
                        <a:pt x="409" y="199"/>
                      </a:cubicBezTo>
                      <a:cubicBezTo>
                        <a:pt x="409" y="198"/>
                        <a:pt x="409" y="197"/>
                        <a:pt x="408" y="196"/>
                      </a:cubicBezTo>
                      <a:cubicBezTo>
                        <a:pt x="408" y="196"/>
                        <a:pt x="408" y="195"/>
                        <a:pt x="408" y="195"/>
                      </a:cubicBezTo>
                      <a:cubicBezTo>
                        <a:pt x="407" y="194"/>
                        <a:pt x="407" y="193"/>
                        <a:pt x="407" y="191"/>
                      </a:cubicBezTo>
                      <a:cubicBezTo>
                        <a:pt x="406" y="191"/>
                        <a:pt x="406" y="191"/>
                        <a:pt x="406" y="191"/>
                      </a:cubicBezTo>
                      <a:cubicBezTo>
                        <a:pt x="406" y="190"/>
                        <a:pt x="406" y="188"/>
                        <a:pt x="405" y="187"/>
                      </a:cubicBezTo>
                      <a:cubicBezTo>
                        <a:pt x="405" y="187"/>
                        <a:pt x="405" y="186"/>
                        <a:pt x="405" y="186"/>
                      </a:cubicBezTo>
                      <a:cubicBezTo>
                        <a:pt x="405" y="185"/>
                        <a:pt x="404" y="184"/>
                        <a:pt x="404" y="183"/>
                      </a:cubicBezTo>
                      <a:cubicBezTo>
                        <a:pt x="404" y="182"/>
                        <a:pt x="404" y="182"/>
                        <a:pt x="404" y="181"/>
                      </a:cubicBezTo>
                      <a:cubicBezTo>
                        <a:pt x="404" y="180"/>
                        <a:pt x="403" y="179"/>
                        <a:pt x="403" y="177"/>
                      </a:cubicBezTo>
                      <a:cubicBezTo>
                        <a:pt x="403" y="176"/>
                        <a:pt x="403" y="174"/>
                        <a:pt x="402" y="173"/>
                      </a:cubicBezTo>
                      <a:cubicBezTo>
                        <a:pt x="402" y="173"/>
                        <a:pt x="402" y="172"/>
                        <a:pt x="402" y="172"/>
                      </a:cubicBezTo>
                      <a:cubicBezTo>
                        <a:pt x="402" y="171"/>
                        <a:pt x="402" y="170"/>
                        <a:pt x="402" y="169"/>
                      </a:cubicBezTo>
                      <a:cubicBezTo>
                        <a:pt x="402" y="168"/>
                        <a:pt x="402" y="168"/>
                        <a:pt x="402" y="167"/>
                      </a:cubicBezTo>
                      <a:cubicBezTo>
                        <a:pt x="402" y="166"/>
                        <a:pt x="402" y="164"/>
                        <a:pt x="402" y="163"/>
                      </a:cubicBezTo>
                      <a:cubicBezTo>
                        <a:pt x="402" y="163"/>
                        <a:pt x="402" y="163"/>
                        <a:pt x="402" y="163"/>
                      </a:cubicBezTo>
                      <a:cubicBezTo>
                        <a:pt x="402" y="161"/>
                        <a:pt x="402" y="160"/>
                        <a:pt x="402" y="159"/>
                      </a:cubicBezTo>
                      <a:cubicBezTo>
                        <a:pt x="402" y="158"/>
                        <a:pt x="402" y="158"/>
                        <a:pt x="402" y="157"/>
                      </a:cubicBezTo>
                      <a:cubicBezTo>
                        <a:pt x="402" y="156"/>
                        <a:pt x="402" y="156"/>
                        <a:pt x="402" y="155"/>
                      </a:cubicBezTo>
                      <a:cubicBezTo>
                        <a:pt x="402" y="154"/>
                        <a:pt x="402" y="154"/>
                        <a:pt x="402" y="153"/>
                      </a:cubicBezTo>
                      <a:cubicBezTo>
                        <a:pt x="402" y="152"/>
                        <a:pt x="402" y="151"/>
                        <a:pt x="403" y="149"/>
                      </a:cubicBezTo>
                      <a:cubicBezTo>
                        <a:pt x="403" y="149"/>
                        <a:pt x="403" y="149"/>
                        <a:pt x="403" y="149"/>
                      </a:cubicBezTo>
                      <a:cubicBezTo>
                        <a:pt x="403" y="143"/>
                        <a:pt x="405" y="138"/>
                        <a:pt x="406" y="132"/>
                      </a:cubicBezTo>
                      <a:cubicBezTo>
                        <a:pt x="407" y="131"/>
                        <a:pt x="407" y="130"/>
                        <a:pt x="408" y="129"/>
                      </a:cubicBezTo>
                      <a:cubicBezTo>
                        <a:pt x="408" y="129"/>
                        <a:pt x="408" y="129"/>
                        <a:pt x="408" y="129"/>
                      </a:cubicBezTo>
                      <a:cubicBezTo>
                        <a:pt x="408" y="128"/>
                        <a:pt x="409" y="127"/>
                        <a:pt x="409" y="126"/>
                      </a:cubicBezTo>
                      <a:cubicBezTo>
                        <a:pt x="409" y="126"/>
                        <a:pt x="409" y="126"/>
                        <a:pt x="409" y="126"/>
                      </a:cubicBezTo>
                      <a:cubicBezTo>
                        <a:pt x="410" y="123"/>
                        <a:pt x="412" y="120"/>
                        <a:pt x="413" y="117"/>
                      </a:cubicBezTo>
                      <a:cubicBezTo>
                        <a:pt x="413" y="117"/>
                        <a:pt x="414" y="116"/>
                        <a:pt x="414" y="116"/>
                      </a:cubicBezTo>
                      <a:cubicBezTo>
                        <a:pt x="414" y="115"/>
                        <a:pt x="415" y="114"/>
                        <a:pt x="415" y="114"/>
                      </a:cubicBezTo>
                      <a:cubicBezTo>
                        <a:pt x="415" y="113"/>
                        <a:pt x="415" y="113"/>
                        <a:pt x="416" y="113"/>
                      </a:cubicBezTo>
                      <a:cubicBezTo>
                        <a:pt x="418" y="109"/>
                        <a:pt x="420" y="106"/>
                        <a:pt x="423" y="102"/>
                      </a:cubicBezTo>
                      <a:cubicBezTo>
                        <a:pt x="423" y="102"/>
                        <a:pt x="423" y="102"/>
                        <a:pt x="424" y="102"/>
                      </a:cubicBezTo>
                      <a:cubicBezTo>
                        <a:pt x="424" y="101"/>
                        <a:pt x="425" y="100"/>
                        <a:pt x="426" y="99"/>
                      </a:cubicBezTo>
                      <a:cubicBezTo>
                        <a:pt x="426" y="99"/>
                        <a:pt x="426" y="99"/>
                        <a:pt x="426" y="99"/>
                      </a:cubicBezTo>
                      <a:cubicBezTo>
                        <a:pt x="428" y="97"/>
                        <a:pt x="431" y="94"/>
                        <a:pt x="433" y="92"/>
                      </a:cubicBezTo>
                      <a:cubicBezTo>
                        <a:pt x="433" y="92"/>
                        <a:pt x="433" y="92"/>
                        <a:pt x="433" y="92"/>
                      </a:cubicBezTo>
                      <a:cubicBezTo>
                        <a:pt x="434" y="91"/>
                        <a:pt x="435" y="90"/>
                        <a:pt x="436" y="90"/>
                      </a:cubicBezTo>
                      <a:cubicBezTo>
                        <a:pt x="436" y="90"/>
                        <a:pt x="436" y="89"/>
                        <a:pt x="436" y="89"/>
                      </a:cubicBezTo>
                      <a:cubicBezTo>
                        <a:pt x="437" y="89"/>
                        <a:pt x="438" y="88"/>
                        <a:pt x="439" y="87"/>
                      </a:cubicBezTo>
                      <a:cubicBezTo>
                        <a:pt x="443" y="84"/>
                        <a:pt x="448" y="81"/>
                        <a:pt x="453" y="78"/>
                      </a:cubicBezTo>
                      <a:cubicBezTo>
                        <a:pt x="454" y="78"/>
                        <a:pt x="456" y="77"/>
                        <a:pt x="457" y="77"/>
                      </a:cubicBezTo>
                      <a:cubicBezTo>
                        <a:pt x="457" y="76"/>
                        <a:pt x="458" y="76"/>
                        <a:pt x="458" y="76"/>
                      </a:cubicBezTo>
                      <a:cubicBezTo>
                        <a:pt x="459" y="76"/>
                        <a:pt x="460" y="75"/>
                        <a:pt x="461" y="75"/>
                      </a:cubicBezTo>
                      <a:cubicBezTo>
                        <a:pt x="461" y="75"/>
                        <a:pt x="462" y="74"/>
                        <a:pt x="462" y="74"/>
                      </a:cubicBezTo>
                      <a:cubicBezTo>
                        <a:pt x="463" y="74"/>
                        <a:pt x="465" y="73"/>
                        <a:pt x="466" y="73"/>
                      </a:cubicBezTo>
                      <a:cubicBezTo>
                        <a:pt x="466" y="73"/>
                        <a:pt x="466" y="73"/>
                        <a:pt x="466" y="73"/>
                      </a:cubicBezTo>
                      <a:cubicBezTo>
                        <a:pt x="467" y="72"/>
                        <a:pt x="469" y="72"/>
                        <a:pt x="470" y="72"/>
                      </a:cubicBezTo>
                      <a:cubicBezTo>
                        <a:pt x="471" y="72"/>
                        <a:pt x="471" y="71"/>
                        <a:pt x="471" y="71"/>
                      </a:cubicBezTo>
                      <a:cubicBezTo>
                        <a:pt x="472" y="71"/>
                        <a:pt x="473" y="71"/>
                        <a:pt x="474" y="71"/>
                      </a:cubicBezTo>
                      <a:cubicBezTo>
                        <a:pt x="475" y="71"/>
                        <a:pt x="475" y="70"/>
                        <a:pt x="476" y="70"/>
                      </a:cubicBezTo>
                      <a:cubicBezTo>
                        <a:pt x="477" y="70"/>
                        <a:pt x="479" y="70"/>
                        <a:pt x="480" y="70"/>
                      </a:cubicBezTo>
                      <a:cubicBezTo>
                        <a:pt x="481" y="69"/>
                        <a:pt x="483" y="69"/>
                        <a:pt x="484" y="69"/>
                      </a:cubicBezTo>
                      <a:cubicBezTo>
                        <a:pt x="485" y="69"/>
                        <a:pt x="485" y="69"/>
                        <a:pt x="486" y="69"/>
                      </a:cubicBezTo>
                      <a:cubicBezTo>
                        <a:pt x="487" y="69"/>
                        <a:pt x="488" y="69"/>
                        <a:pt x="489" y="69"/>
                      </a:cubicBezTo>
                      <a:cubicBezTo>
                        <a:pt x="489" y="68"/>
                        <a:pt x="490" y="68"/>
                        <a:pt x="490" y="68"/>
                      </a:cubicBezTo>
                      <a:cubicBezTo>
                        <a:pt x="491" y="68"/>
                        <a:pt x="493" y="68"/>
                        <a:pt x="494" y="68"/>
                      </a:cubicBezTo>
                      <a:cubicBezTo>
                        <a:pt x="494" y="68"/>
                        <a:pt x="494" y="68"/>
                        <a:pt x="495" y="68"/>
                      </a:cubicBezTo>
                      <a:cubicBezTo>
                        <a:pt x="496" y="68"/>
                        <a:pt x="497" y="68"/>
                        <a:pt x="498" y="68"/>
                      </a:cubicBezTo>
                      <a:cubicBezTo>
                        <a:pt x="499" y="68"/>
                        <a:pt x="499" y="68"/>
                        <a:pt x="500" y="68"/>
                      </a:cubicBezTo>
                      <a:cubicBezTo>
                        <a:pt x="501" y="68"/>
                        <a:pt x="502" y="68"/>
                        <a:pt x="503" y="69"/>
                      </a:cubicBezTo>
                      <a:cubicBezTo>
                        <a:pt x="503" y="69"/>
                        <a:pt x="504" y="69"/>
                        <a:pt x="504" y="69"/>
                      </a:cubicBezTo>
                      <a:cubicBezTo>
                        <a:pt x="505" y="69"/>
                        <a:pt x="507" y="69"/>
                        <a:pt x="508" y="69"/>
                      </a:cubicBezTo>
                      <a:cubicBezTo>
                        <a:pt x="514" y="70"/>
                        <a:pt x="519" y="71"/>
                        <a:pt x="525" y="73"/>
                      </a:cubicBezTo>
                      <a:cubicBezTo>
                        <a:pt x="526" y="73"/>
                        <a:pt x="527" y="74"/>
                        <a:pt x="528" y="74"/>
                      </a:cubicBezTo>
                      <a:cubicBezTo>
                        <a:pt x="528" y="74"/>
                        <a:pt x="528" y="74"/>
                        <a:pt x="528" y="74"/>
                      </a:cubicBezTo>
                      <a:cubicBezTo>
                        <a:pt x="529" y="75"/>
                        <a:pt x="530" y="75"/>
                        <a:pt x="531" y="75"/>
                      </a:cubicBezTo>
                      <a:cubicBezTo>
                        <a:pt x="531" y="75"/>
                        <a:pt x="532" y="76"/>
                        <a:pt x="532" y="76"/>
                      </a:cubicBezTo>
                      <a:cubicBezTo>
                        <a:pt x="535" y="77"/>
                        <a:pt x="538" y="78"/>
                        <a:pt x="541" y="80"/>
                      </a:cubicBezTo>
                      <a:cubicBezTo>
                        <a:pt x="541" y="80"/>
                        <a:pt x="541" y="80"/>
                        <a:pt x="541" y="80"/>
                      </a:cubicBezTo>
                      <a:cubicBezTo>
                        <a:pt x="542" y="81"/>
                        <a:pt x="543" y="81"/>
                        <a:pt x="544" y="82"/>
                      </a:cubicBezTo>
                      <a:cubicBezTo>
                        <a:pt x="544" y="82"/>
                        <a:pt x="544" y="82"/>
                        <a:pt x="544" y="82"/>
                      </a:cubicBezTo>
                      <a:cubicBezTo>
                        <a:pt x="548" y="84"/>
                        <a:pt x="552" y="87"/>
                        <a:pt x="555" y="90"/>
                      </a:cubicBezTo>
                      <a:cubicBezTo>
                        <a:pt x="555" y="90"/>
                        <a:pt x="555" y="90"/>
                        <a:pt x="556" y="90"/>
                      </a:cubicBezTo>
                      <a:cubicBezTo>
                        <a:pt x="556" y="91"/>
                        <a:pt x="557" y="92"/>
                        <a:pt x="558" y="92"/>
                      </a:cubicBezTo>
                      <a:cubicBezTo>
                        <a:pt x="558" y="92"/>
                        <a:pt x="558" y="92"/>
                        <a:pt x="558" y="93"/>
                      </a:cubicBezTo>
                      <a:cubicBezTo>
                        <a:pt x="561" y="95"/>
                        <a:pt x="563" y="97"/>
                        <a:pt x="565" y="100"/>
                      </a:cubicBezTo>
                      <a:cubicBezTo>
                        <a:pt x="565" y="100"/>
                        <a:pt x="565" y="100"/>
                        <a:pt x="565" y="100"/>
                      </a:cubicBezTo>
                      <a:cubicBezTo>
                        <a:pt x="566" y="101"/>
                        <a:pt x="567" y="101"/>
                        <a:pt x="567" y="102"/>
                      </a:cubicBezTo>
                      <a:cubicBezTo>
                        <a:pt x="568" y="102"/>
                        <a:pt x="568" y="103"/>
                        <a:pt x="568" y="103"/>
                      </a:cubicBezTo>
                      <a:cubicBezTo>
                        <a:pt x="569" y="104"/>
                        <a:pt x="569" y="104"/>
                        <a:pt x="570" y="105"/>
                      </a:cubicBezTo>
                      <a:cubicBezTo>
                        <a:pt x="573" y="110"/>
                        <a:pt x="576" y="115"/>
                        <a:pt x="579" y="120"/>
                      </a:cubicBezTo>
                      <a:cubicBezTo>
                        <a:pt x="580" y="121"/>
                        <a:pt x="580" y="122"/>
                        <a:pt x="581" y="123"/>
                      </a:cubicBezTo>
                      <a:cubicBezTo>
                        <a:pt x="581" y="124"/>
                        <a:pt x="581" y="124"/>
                        <a:pt x="581" y="125"/>
                      </a:cubicBezTo>
                      <a:cubicBezTo>
                        <a:pt x="582" y="126"/>
                        <a:pt x="582" y="127"/>
                        <a:pt x="582" y="127"/>
                      </a:cubicBezTo>
                      <a:cubicBezTo>
                        <a:pt x="583" y="128"/>
                        <a:pt x="583" y="128"/>
                        <a:pt x="583" y="129"/>
                      </a:cubicBezTo>
                      <a:cubicBezTo>
                        <a:pt x="583" y="130"/>
                        <a:pt x="584" y="131"/>
                        <a:pt x="584" y="132"/>
                      </a:cubicBezTo>
                      <a:cubicBezTo>
                        <a:pt x="584" y="132"/>
                        <a:pt x="584" y="133"/>
                        <a:pt x="584" y="133"/>
                      </a:cubicBezTo>
                      <a:cubicBezTo>
                        <a:pt x="585" y="134"/>
                        <a:pt x="585" y="135"/>
                        <a:pt x="585" y="137"/>
                      </a:cubicBezTo>
                      <a:lnTo>
                        <a:pt x="586" y="138"/>
                      </a:lnTo>
                      <a:cubicBezTo>
                        <a:pt x="586" y="139"/>
                        <a:pt x="586" y="140"/>
                        <a:pt x="587" y="141"/>
                      </a:cubicBezTo>
                      <a:cubicBezTo>
                        <a:pt x="587" y="141"/>
                        <a:pt x="587" y="142"/>
                        <a:pt x="587" y="142"/>
                      </a:cubicBezTo>
                      <a:cubicBezTo>
                        <a:pt x="587" y="144"/>
                        <a:pt x="587" y="145"/>
                        <a:pt x="588" y="147"/>
                      </a:cubicBezTo>
                      <a:cubicBezTo>
                        <a:pt x="588" y="148"/>
                        <a:pt x="588" y="149"/>
                        <a:pt x="588" y="151"/>
                      </a:cubicBezTo>
                      <a:close/>
                      <a:moveTo>
                        <a:pt x="657" y="163"/>
                      </a:moveTo>
                      <a:lnTo>
                        <a:pt x="648" y="108"/>
                      </a:lnTo>
                      <a:lnTo>
                        <a:pt x="616" y="114"/>
                      </a:lnTo>
                      <a:cubicBezTo>
                        <a:pt x="611" y="99"/>
                        <a:pt x="602" y="86"/>
                        <a:pt x="592" y="74"/>
                      </a:cubicBezTo>
                      <a:lnTo>
                        <a:pt x="611" y="48"/>
                      </a:lnTo>
                      <a:lnTo>
                        <a:pt x="565" y="16"/>
                      </a:lnTo>
                      <a:lnTo>
                        <a:pt x="547" y="42"/>
                      </a:lnTo>
                      <a:cubicBezTo>
                        <a:pt x="533" y="36"/>
                        <a:pt x="518" y="32"/>
                        <a:pt x="502" y="32"/>
                      </a:cubicBezTo>
                      <a:lnTo>
                        <a:pt x="497" y="0"/>
                      </a:lnTo>
                      <a:lnTo>
                        <a:pt x="442" y="9"/>
                      </a:lnTo>
                      <a:lnTo>
                        <a:pt x="447" y="41"/>
                      </a:lnTo>
                      <a:cubicBezTo>
                        <a:pt x="432" y="47"/>
                        <a:pt x="419" y="55"/>
                        <a:pt x="408" y="65"/>
                      </a:cubicBezTo>
                      <a:lnTo>
                        <a:pt x="382" y="47"/>
                      </a:lnTo>
                      <a:lnTo>
                        <a:pt x="350" y="92"/>
                      </a:lnTo>
                      <a:lnTo>
                        <a:pt x="376" y="110"/>
                      </a:lnTo>
                      <a:cubicBezTo>
                        <a:pt x="370" y="124"/>
                        <a:pt x="366" y="140"/>
                        <a:pt x="365" y="155"/>
                      </a:cubicBezTo>
                      <a:lnTo>
                        <a:pt x="334" y="161"/>
                      </a:lnTo>
                      <a:lnTo>
                        <a:pt x="343" y="215"/>
                      </a:lnTo>
                      <a:lnTo>
                        <a:pt x="374" y="210"/>
                      </a:lnTo>
                      <a:cubicBezTo>
                        <a:pt x="380" y="225"/>
                        <a:pt x="388" y="238"/>
                        <a:pt x="399" y="249"/>
                      </a:cubicBezTo>
                      <a:lnTo>
                        <a:pt x="380" y="275"/>
                      </a:lnTo>
                      <a:lnTo>
                        <a:pt x="425" y="308"/>
                      </a:lnTo>
                      <a:lnTo>
                        <a:pt x="444" y="282"/>
                      </a:lnTo>
                      <a:cubicBezTo>
                        <a:pt x="458" y="288"/>
                        <a:pt x="473" y="291"/>
                        <a:pt x="489" y="292"/>
                      </a:cubicBezTo>
                      <a:lnTo>
                        <a:pt x="494" y="324"/>
                      </a:lnTo>
                      <a:lnTo>
                        <a:pt x="549" y="315"/>
                      </a:lnTo>
                      <a:lnTo>
                        <a:pt x="544" y="283"/>
                      </a:lnTo>
                      <a:cubicBezTo>
                        <a:pt x="558" y="277"/>
                        <a:pt x="571" y="269"/>
                        <a:pt x="583" y="258"/>
                      </a:cubicBezTo>
                      <a:lnTo>
                        <a:pt x="609" y="277"/>
                      </a:lnTo>
                      <a:lnTo>
                        <a:pt x="641" y="232"/>
                      </a:lnTo>
                      <a:lnTo>
                        <a:pt x="615" y="213"/>
                      </a:lnTo>
                      <a:cubicBezTo>
                        <a:pt x="621" y="199"/>
                        <a:pt x="625" y="184"/>
                        <a:pt x="625" y="168"/>
                      </a:cubicBezTo>
                      <a:lnTo>
                        <a:pt x="657" y="163"/>
                      </a:lnTo>
                      <a:close/>
                      <a:moveTo>
                        <a:pt x="453" y="544"/>
                      </a:moveTo>
                      <a:cubicBezTo>
                        <a:pt x="453" y="545"/>
                        <a:pt x="453" y="546"/>
                        <a:pt x="453" y="547"/>
                      </a:cubicBezTo>
                      <a:cubicBezTo>
                        <a:pt x="452" y="548"/>
                        <a:pt x="452" y="550"/>
                        <a:pt x="452" y="552"/>
                      </a:cubicBezTo>
                      <a:cubicBezTo>
                        <a:pt x="452" y="553"/>
                        <a:pt x="451" y="554"/>
                        <a:pt x="451" y="554"/>
                      </a:cubicBezTo>
                      <a:cubicBezTo>
                        <a:pt x="451" y="557"/>
                        <a:pt x="450" y="559"/>
                        <a:pt x="450" y="562"/>
                      </a:cubicBezTo>
                      <a:cubicBezTo>
                        <a:pt x="450" y="562"/>
                        <a:pt x="450" y="562"/>
                        <a:pt x="449" y="562"/>
                      </a:cubicBezTo>
                      <a:cubicBezTo>
                        <a:pt x="449" y="565"/>
                        <a:pt x="448" y="567"/>
                        <a:pt x="448" y="569"/>
                      </a:cubicBezTo>
                      <a:cubicBezTo>
                        <a:pt x="447" y="570"/>
                        <a:pt x="447" y="570"/>
                        <a:pt x="447" y="571"/>
                      </a:cubicBezTo>
                      <a:cubicBezTo>
                        <a:pt x="447" y="573"/>
                        <a:pt x="446" y="575"/>
                        <a:pt x="445" y="576"/>
                      </a:cubicBezTo>
                      <a:cubicBezTo>
                        <a:pt x="445" y="577"/>
                        <a:pt x="445" y="578"/>
                        <a:pt x="445" y="579"/>
                      </a:cubicBezTo>
                      <a:cubicBezTo>
                        <a:pt x="440" y="591"/>
                        <a:pt x="435" y="602"/>
                        <a:pt x="428" y="612"/>
                      </a:cubicBezTo>
                      <a:cubicBezTo>
                        <a:pt x="427" y="614"/>
                        <a:pt x="426" y="616"/>
                        <a:pt x="425" y="617"/>
                      </a:cubicBezTo>
                      <a:cubicBezTo>
                        <a:pt x="424" y="617"/>
                        <a:pt x="424" y="618"/>
                        <a:pt x="424" y="618"/>
                      </a:cubicBezTo>
                      <a:cubicBezTo>
                        <a:pt x="423" y="620"/>
                        <a:pt x="422" y="621"/>
                        <a:pt x="421" y="623"/>
                      </a:cubicBezTo>
                      <a:cubicBezTo>
                        <a:pt x="421" y="623"/>
                        <a:pt x="420" y="623"/>
                        <a:pt x="420" y="623"/>
                      </a:cubicBezTo>
                      <a:cubicBezTo>
                        <a:pt x="417" y="628"/>
                        <a:pt x="413" y="632"/>
                        <a:pt x="409" y="637"/>
                      </a:cubicBezTo>
                      <a:cubicBezTo>
                        <a:pt x="409" y="637"/>
                        <a:pt x="409" y="637"/>
                        <a:pt x="408" y="637"/>
                      </a:cubicBezTo>
                      <a:cubicBezTo>
                        <a:pt x="407" y="639"/>
                        <a:pt x="406" y="640"/>
                        <a:pt x="404" y="641"/>
                      </a:cubicBezTo>
                      <a:cubicBezTo>
                        <a:pt x="404" y="641"/>
                        <a:pt x="404" y="642"/>
                        <a:pt x="404" y="642"/>
                      </a:cubicBezTo>
                      <a:cubicBezTo>
                        <a:pt x="398" y="648"/>
                        <a:pt x="392" y="653"/>
                        <a:pt x="386" y="657"/>
                      </a:cubicBezTo>
                      <a:cubicBezTo>
                        <a:pt x="385" y="657"/>
                        <a:pt x="385" y="658"/>
                        <a:pt x="385" y="658"/>
                      </a:cubicBezTo>
                      <a:cubicBezTo>
                        <a:pt x="383" y="659"/>
                        <a:pt x="382" y="660"/>
                        <a:pt x="380" y="661"/>
                      </a:cubicBezTo>
                      <a:cubicBezTo>
                        <a:pt x="380" y="661"/>
                        <a:pt x="379" y="661"/>
                        <a:pt x="379" y="662"/>
                      </a:cubicBezTo>
                      <a:cubicBezTo>
                        <a:pt x="374" y="665"/>
                        <a:pt x="369" y="668"/>
                        <a:pt x="364" y="670"/>
                      </a:cubicBezTo>
                      <a:cubicBezTo>
                        <a:pt x="364" y="671"/>
                        <a:pt x="364" y="671"/>
                        <a:pt x="363" y="671"/>
                      </a:cubicBezTo>
                      <a:cubicBezTo>
                        <a:pt x="362" y="672"/>
                        <a:pt x="360" y="672"/>
                        <a:pt x="358" y="673"/>
                      </a:cubicBezTo>
                      <a:cubicBezTo>
                        <a:pt x="358" y="673"/>
                        <a:pt x="358" y="674"/>
                        <a:pt x="357" y="674"/>
                      </a:cubicBezTo>
                      <a:cubicBezTo>
                        <a:pt x="356" y="675"/>
                        <a:pt x="354" y="675"/>
                        <a:pt x="352" y="676"/>
                      </a:cubicBezTo>
                      <a:cubicBezTo>
                        <a:pt x="343" y="680"/>
                        <a:pt x="333" y="683"/>
                        <a:pt x="323" y="685"/>
                      </a:cubicBezTo>
                      <a:cubicBezTo>
                        <a:pt x="321" y="686"/>
                        <a:pt x="318" y="686"/>
                        <a:pt x="316" y="687"/>
                      </a:cubicBezTo>
                      <a:cubicBezTo>
                        <a:pt x="315" y="687"/>
                        <a:pt x="314" y="687"/>
                        <a:pt x="313" y="687"/>
                      </a:cubicBezTo>
                      <a:cubicBezTo>
                        <a:pt x="312" y="687"/>
                        <a:pt x="310" y="688"/>
                        <a:pt x="308" y="688"/>
                      </a:cubicBezTo>
                      <a:cubicBezTo>
                        <a:pt x="307" y="688"/>
                        <a:pt x="307" y="688"/>
                        <a:pt x="306" y="688"/>
                      </a:cubicBezTo>
                      <a:cubicBezTo>
                        <a:pt x="304" y="688"/>
                        <a:pt x="301" y="689"/>
                        <a:pt x="299" y="689"/>
                      </a:cubicBezTo>
                      <a:cubicBezTo>
                        <a:pt x="299" y="689"/>
                        <a:pt x="299" y="689"/>
                        <a:pt x="298" y="689"/>
                      </a:cubicBezTo>
                      <a:cubicBezTo>
                        <a:pt x="296" y="689"/>
                        <a:pt x="293" y="689"/>
                        <a:pt x="291" y="689"/>
                      </a:cubicBezTo>
                      <a:cubicBezTo>
                        <a:pt x="290" y="689"/>
                        <a:pt x="289" y="689"/>
                        <a:pt x="289" y="689"/>
                      </a:cubicBezTo>
                      <a:cubicBezTo>
                        <a:pt x="287" y="689"/>
                        <a:pt x="285" y="689"/>
                        <a:pt x="283" y="689"/>
                      </a:cubicBezTo>
                      <a:cubicBezTo>
                        <a:pt x="282" y="689"/>
                        <a:pt x="281" y="689"/>
                        <a:pt x="281" y="689"/>
                      </a:cubicBezTo>
                      <a:cubicBezTo>
                        <a:pt x="278" y="689"/>
                        <a:pt x="276" y="689"/>
                        <a:pt x="273" y="689"/>
                      </a:cubicBezTo>
                      <a:cubicBezTo>
                        <a:pt x="270" y="688"/>
                        <a:pt x="268" y="688"/>
                        <a:pt x="265" y="688"/>
                      </a:cubicBezTo>
                      <a:cubicBezTo>
                        <a:pt x="265" y="688"/>
                        <a:pt x="264" y="687"/>
                        <a:pt x="263" y="687"/>
                      </a:cubicBezTo>
                      <a:cubicBezTo>
                        <a:pt x="261" y="687"/>
                        <a:pt x="259" y="687"/>
                        <a:pt x="257" y="686"/>
                      </a:cubicBezTo>
                      <a:cubicBezTo>
                        <a:pt x="257" y="686"/>
                        <a:pt x="256" y="686"/>
                        <a:pt x="255" y="686"/>
                      </a:cubicBezTo>
                      <a:cubicBezTo>
                        <a:pt x="253" y="686"/>
                        <a:pt x="250" y="685"/>
                        <a:pt x="248" y="684"/>
                      </a:cubicBezTo>
                      <a:cubicBezTo>
                        <a:pt x="248" y="684"/>
                        <a:pt x="247" y="684"/>
                        <a:pt x="247" y="684"/>
                      </a:cubicBezTo>
                      <a:cubicBezTo>
                        <a:pt x="245" y="684"/>
                        <a:pt x="243" y="683"/>
                        <a:pt x="241" y="683"/>
                      </a:cubicBezTo>
                      <a:cubicBezTo>
                        <a:pt x="240" y="682"/>
                        <a:pt x="239" y="682"/>
                        <a:pt x="238" y="682"/>
                      </a:cubicBezTo>
                      <a:cubicBezTo>
                        <a:pt x="237" y="681"/>
                        <a:pt x="235" y="681"/>
                        <a:pt x="233" y="680"/>
                      </a:cubicBezTo>
                      <a:cubicBezTo>
                        <a:pt x="233" y="680"/>
                        <a:pt x="232" y="680"/>
                        <a:pt x="231" y="679"/>
                      </a:cubicBezTo>
                      <a:cubicBezTo>
                        <a:pt x="229" y="679"/>
                        <a:pt x="226" y="678"/>
                        <a:pt x="224" y="677"/>
                      </a:cubicBezTo>
                      <a:cubicBezTo>
                        <a:pt x="215" y="673"/>
                        <a:pt x="206" y="668"/>
                        <a:pt x="197" y="663"/>
                      </a:cubicBezTo>
                      <a:cubicBezTo>
                        <a:pt x="196" y="662"/>
                        <a:pt x="194" y="661"/>
                        <a:pt x="192" y="660"/>
                      </a:cubicBezTo>
                      <a:cubicBezTo>
                        <a:pt x="192" y="659"/>
                        <a:pt x="192" y="659"/>
                        <a:pt x="191" y="659"/>
                      </a:cubicBezTo>
                      <a:cubicBezTo>
                        <a:pt x="190" y="658"/>
                        <a:pt x="188" y="657"/>
                        <a:pt x="187" y="656"/>
                      </a:cubicBezTo>
                      <a:cubicBezTo>
                        <a:pt x="187" y="655"/>
                        <a:pt x="187" y="655"/>
                        <a:pt x="186" y="655"/>
                      </a:cubicBezTo>
                      <a:cubicBezTo>
                        <a:pt x="182" y="652"/>
                        <a:pt x="177" y="648"/>
                        <a:pt x="173" y="644"/>
                      </a:cubicBezTo>
                      <a:cubicBezTo>
                        <a:pt x="173" y="644"/>
                        <a:pt x="172" y="643"/>
                        <a:pt x="172" y="643"/>
                      </a:cubicBezTo>
                      <a:cubicBezTo>
                        <a:pt x="171" y="642"/>
                        <a:pt x="170" y="641"/>
                        <a:pt x="168" y="639"/>
                      </a:cubicBezTo>
                      <a:cubicBezTo>
                        <a:pt x="168" y="639"/>
                        <a:pt x="168" y="639"/>
                        <a:pt x="167" y="638"/>
                      </a:cubicBezTo>
                      <a:cubicBezTo>
                        <a:pt x="162" y="633"/>
                        <a:pt x="157" y="627"/>
                        <a:pt x="152" y="620"/>
                      </a:cubicBezTo>
                      <a:cubicBezTo>
                        <a:pt x="152" y="620"/>
                        <a:pt x="152" y="620"/>
                        <a:pt x="151" y="619"/>
                      </a:cubicBezTo>
                      <a:cubicBezTo>
                        <a:pt x="150" y="618"/>
                        <a:pt x="149" y="616"/>
                        <a:pt x="148" y="615"/>
                      </a:cubicBezTo>
                      <a:cubicBezTo>
                        <a:pt x="148" y="615"/>
                        <a:pt x="148" y="614"/>
                        <a:pt x="148" y="614"/>
                      </a:cubicBezTo>
                      <a:cubicBezTo>
                        <a:pt x="145" y="609"/>
                        <a:pt x="142" y="604"/>
                        <a:pt x="139" y="599"/>
                      </a:cubicBezTo>
                      <a:cubicBezTo>
                        <a:pt x="139" y="599"/>
                        <a:pt x="139" y="598"/>
                        <a:pt x="139" y="598"/>
                      </a:cubicBezTo>
                      <a:cubicBezTo>
                        <a:pt x="138" y="597"/>
                        <a:pt x="137" y="595"/>
                        <a:pt x="136" y="593"/>
                      </a:cubicBezTo>
                      <a:cubicBezTo>
                        <a:pt x="136" y="593"/>
                        <a:pt x="136" y="592"/>
                        <a:pt x="136" y="592"/>
                      </a:cubicBezTo>
                      <a:cubicBezTo>
                        <a:pt x="135" y="590"/>
                        <a:pt x="134" y="589"/>
                        <a:pt x="133" y="587"/>
                      </a:cubicBezTo>
                      <a:cubicBezTo>
                        <a:pt x="129" y="575"/>
                        <a:pt x="125" y="563"/>
                        <a:pt x="123" y="551"/>
                      </a:cubicBezTo>
                      <a:cubicBezTo>
                        <a:pt x="123" y="550"/>
                        <a:pt x="122" y="549"/>
                        <a:pt x="122" y="548"/>
                      </a:cubicBezTo>
                      <a:cubicBezTo>
                        <a:pt x="122" y="547"/>
                        <a:pt x="122" y="545"/>
                        <a:pt x="122" y="543"/>
                      </a:cubicBezTo>
                      <a:cubicBezTo>
                        <a:pt x="122" y="542"/>
                        <a:pt x="121" y="541"/>
                        <a:pt x="121" y="541"/>
                      </a:cubicBezTo>
                      <a:cubicBezTo>
                        <a:pt x="121" y="538"/>
                        <a:pt x="121" y="536"/>
                        <a:pt x="121" y="534"/>
                      </a:cubicBezTo>
                      <a:cubicBezTo>
                        <a:pt x="121" y="534"/>
                        <a:pt x="121" y="533"/>
                        <a:pt x="121" y="533"/>
                      </a:cubicBezTo>
                      <a:cubicBezTo>
                        <a:pt x="120" y="531"/>
                        <a:pt x="120" y="528"/>
                        <a:pt x="120" y="526"/>
                      </a:cubicBezTo>
                      <a:cubicBezTo>
                        <a:pt x="120" y="525"/>
                        <a:pt x="120" y="524"/>
                        <a:pt x="120" y="523"/>
                      </a:cubicBezTo>
                      <a:cubicBezTo>
                        <a:pt x="120" y="522"/>
                        <a:pt x="120" y="520"/>
                        <a:pt x="120" y="518"/>
                      </a:cubicBezTo>
                      <a:cubicBezTo>
                        <a:pt x="120" y="517"/>
                        <a:pt x="120" y="516"/>
                        <a:pt x="120" y="515"/>
                      </a:cubicBezTo>
                      <a:cubicBezTo>
                        <a:pt x="121" y="513"/>
                        <a:pt x="121" y="510"/>
                        <a:pt x="121" y="508"/>
                      </a:cubicBezTo>
                      <a:cubicBezTo>
                        <a:pt x="121" y="505"/>
                        <a:pt x="121" y="503"/>
                        <a:pt x="122" y="500"/>
                      </a:cubicBezTo>
                      <a:cubicBezTo>
                        <a:pt x="122" y="499"/>
                        <a:pt x="122" y="499"/>
                        <a:pt x="122" y="498"/>
                      </a:cubicBezTo>
                      <a:cubicBezTo>
                        <a:pt x="122" y="496"/>
                        <a:pt x="123" y="494"/>
                        <a:pt x="123" y="492"/>
                      </a:cubicBezTo>
                      <a:cubicBezTo>
                        <a:pt x="123" y="492"/>
                        <a:pt x="123" y="491"/>
                        <a:pt x="123" y="490"/>
                      </a:cubicBezTo>
                      <a:cubicBezTo>
                        <a:pt x="124" y="488"/>
                        <a:pt x="124" y="485"/>
                        <a:pt x="125" y="483"/>
                      </a:cubicBezTo>
                      <a:cubicBezTo>
                        <a:pt x="125" y="482"/>
                        <a:pt x="125" y="482"/>
                        <a:pt x="125" y="482"/>
                      </a:cubicBezTo>
                      <a:cubicBezTo>
                        <a:pt x="126" y="480"/>
                        <a:pt x="126" y="478"/>
                        <a:pt x="127" y="475"/>
                      </a:cubicBezTo>
                      <a:cubicBezTo>
                        <a:pt x="127" y="475"/>
                        <a:pt x="127" y="474"/>
                        <a:pt x="128" y="473"/>
                      </a:cubicBezTo>
                      <a:cubicBezTo>
                        <a:pt x="128" y="471"/>
                        <a:pt x="129" y="470"/>
                        <a:pt x="129" y="468"/>
                      </a:cubicBezTo>
                      <a:cubicBezTo>
                        <a:pt x="130" y="467"/>
                        <a:pt x="130" y="467"/>
                        <a:pt x="130" y="466"/>
                      </a:cubicBezTo>
                      <a:cubicBezTo>
                        <a:pt x="131" y="464"/>
                        <a:pt x="132" y="461"/>
                        <a:pt x="133" y="459"/>
                      </a:cubicBezTo>
                      <a:cubicBezTo>
                        <a:pt x="133" y="459"/>
                        <a:pt x="133" y="459"/>
                        <a:pt x="133" y="459"/>
                      </a:cubicBezTo>
                      <a:cubicBezTo>
                        <a:pt x="136" y="450"/>
                        <a:pt x="141" y="440"/>
                        <a:pt x="147" y="432"/>
                      </a:cubicBezTo>
                      <a:cubicBezTo>
                        <a:pt x="148" y="430"/>
                        <a:pt x="149" y="429"/>
                        <a:pt x="150" y="427"/>
                      </a:cubicBezTo>
                      <a:cubicBezTo>
                        <a:pt x="150" y="427"/>
                        <a:pt x="150" y="426"/>
                        <a:pt x="151" y="426"/>
                      </a:cubicBezTo>
                      <a:cubicBezTo>
                        <a:pt x="152" y="425"/>
                        <a:pt x="153" y="423"/>
                        <a:pt x="154" y="422"/>
                      </a:cubicBezTo>
                      <a:cubicBezTo>
                        <a:pt x="154" y="422"/>
                        <a:pt x="154" y="421"/>
                        <a:pt x="154" y="421"/>
                      </a:cubicBezTo>
                      <a:cubicBezTo>
                        <a:pt x="158" y="416"/>
                        <a:pt x="162" y="412"/>
                        <a:pt x="166" y="408"/>
                      </a:cubicBezTo>
                      <a:cubicBezTo>
                        <a:pt x="166" y="407"/>
                        <a:pt x="166" y="407"/>
                        <a:pt x="166" y="407"/>
                      </a:cubicBezTo>
                      <a:cubicBezTo>
                        <a:pt x="168" y="406"/>
                        <a:pt x="169" y="404"/>
                        <a:pt x="170" y="403"/>
                      </a:cubicBezTo>
                      <a:cubicBezTo>
                        <a:pt x="170" y="403"/>
                        <a:pt x="171" y="403"/>
                        <a:pt x="171" y="402"/>
                      </a:cubicBezTo>
                      <a:cubicBezTo>
                        <a:pt x="177" y="397"/>
                        <a:pt x="183" y="392"/>
                        <a:pt x="189" y="387"/>
                      </a:cubicBezTo>
                      <a:cubicBezTo>
                        <a:pt x="189" y="387"/>
                        <a:pt x="190" y="387"/>
                        <a:pt x="190" y="386"/>
                      </a:cubicBezTo>
                      <a:cubicBezTo>
                        <a:pt x="192" y="385"/>
                        <a:pt x="193" y="384"/>
                        <a:pt x="195" y="383"/>
                      </a:cubicBezTo>
                      <a:cubicBezTo>
                        <a:pt x="195" y="383"/>
                        <a:pt x="195" y="383"/>
                        <a:pt x="195" y="383"/>
                      </a:cubicBezTo>
                      <a:cubicBezTo>
                        <a:pt x="200" y="379"/>
                        <a:pt x="205" y="377"/>
                        <a:pt x="211" y="374"/>
                      </a:cubicBezTo>
                      <a:cubicBezTo>
                        <a:pt x="211" y="374"/>
                        <a:pt x="211" y="374"/>
                        <a:pt x="211" y="373"/>
                      </a:cubicBezTo>
                      <a:cubicBezTo>
                        <a:pt x="213" y="373"/>
                        <a:pt x="215" y="372"/>
                        <a:pt x="216" y="371"/>
                      </a:cubicBezTo>
                      <a:cubicBezTo>
                        <a:pt x="217" y="371"/>
                        <a:pt x="217" y="371"/>
                        <a:pt x="217" y="371"/>
                      </a:cubicBezTo>
                      <a:cubicBezTo>
                        <a:pt x="219" y="370"/>
                        <a:pt x="221" y="369"/>
                        <a:pt x="223" y="368"/>
                      </a:cubicBezTo>
                      <a:cubicBezTo>
                        <a:pt x="232" y="364"/>
                        <a:pt x="242" y="361"/>
                        <a:pt x="252" y="359"/>
                      </a:cubicBezTo>
                      <a:cubicBezTo>
                        <a:pt x="254" y="358"/>
                        <a:pt x="256" y="358"/>
                        <a:pt x="259" y="358"/>
                      </a:cubicBezTo>
                      <a:cubicBezTo>
                        <a:pt x="260" y="357"/>
                        <a:pt x="260" y="357"/>
                        <a:pt x="261" y="357"/>
                      </a:cubicBezTo>
                      <a:cubicBezTo>
                        <a:pt x="263" y="357"/>
                        <a:pt x="265" y="357"/>
                        <a:pt x="266" y="356"/>
                      </a:cubicBezTo>
                      <a:cubicBezTo>
                        <a:pt x="267" y="356"/>
                        <a:pt x="268" y="356"/>
                        <a:pt x="269" y="356"/>
                      </a:cubicBezTo>
                      <a:cubicBezTo>
                        <a:pt x="271" y="356"/>
                        <a:pt x="273" y="356"/>
                        <a:pt x="276" y="356"/>
                      </a:cubicBezTo>
                      <a:cubicBezTo>
                        <a:pt x="276" y="355"/>
                        <a:pt x="276" y="355"/>
                        <a:pt x="276" y="355"/>
                      </a:cubicBezTo>
                      <a:cubicBezTo>
                        <a:pt x="279" y="355"/>
                        <a:pt x="281" y="355"/>
                        <a:pt x="284" y="355"/>
                      </a:cubicBezTo>
                      <a:cubicBezTo>
                        <a:pt x="285" y="355"/>
                        <a:pt x="285" y="355"/>
                        <a:pt x="286" y="355"/>
                      </a:cubicBezTo>
                      <a:cubicBezTo>
                        <a:pt x="288" y="355"/>
                        <a:pt x="290" y="355"/>
                        <a:pt x="292" y="355"/>
                      </a:cubicBezTo>
                      <a:cubicBezTo>
                        <a:pt x="292" y="355"/>
                        <a:pt x="293" y="355"/>
                        <a:pt x="294" y="355"/>
                      </a:cubicBezTo>
                      <a:cubicBezTo>
                        <a:pt x="297" y="355"/>
                        <a:pt x="299" y="356"/>
                        <a:pt x="302" y="356"/>
                      </a:cubicBezTo>
                      <a:cubicBezTo>
                        <a:pt x="304" y="356"/>
                        <a:pt x="307" y="356"/>
                        <a:pt x="309" y="357"/>
                      </a:cubicBezTo>
                      <a:cubicBezTo>
                        <a:pt x="310" y="357"/>
                        <a:pt x="311" y="357"/>
                        <a:pt x="312" y="357"/>
                      </a:cubicBezTo>
                      <a:cubicBezTo>
                        <a:pt x="314" y="357"/>
                        <a:pt x="315" y="357"/>
                        <a:pt x="317" y="358"/>
                      </a:cubicBezTo>
                      <a:cubicBezTo>
                        <a:pt x="318" y="358"/>
                        <a:pt x="319" y="358"/>
                        <a:pt x="319" y="358"/>
                      </a:cubicBezTo>
                      <a:cubicBezTo>
                        <a:pt x="322" y="359"/>
                        <a:pt x="324" y="359"/>
                        <a:pt x="327" y="360"/>
                      </a:cubicBezTo>
                      <a:cubicBezTo>
                        <a:pt x="327" y="360"/>
                        <a:pt x="327" y="360"/>
                        <a:pt x="328" y="360"/>
                      </a:cubicBezTo>
                      <a:cubicBezTo>
                        <a:pt x="330" y="361"/>
                        <a:pt x="332" y="361"/>
                        <a:pt x="334" y="362"/>
                      </a:cubicBezTo>
                      <a:cubicBezTo>
                        <a:pt x="335" y="362"/>
                        <a:pt x="336" y="362"/>
                        <a:pt x="336" y="363"/>
                      </a:cubicBezTo>
                      <a:cubicBezTo>
                        <a:pt x="338" y="363"/>
                        <a:pt x="340" y="363"/>
                        <a:pt x="341" y="364"/>
                      </a:cubicBezTo>
                      <a:cubicBezTo>
                        <a:pt x="342" y="364"/>
                        <a:pt x="343" y="365"/>
                        <a:pt x="344" y="365"/>
                      </a:cubicBezTo>
                      <a:cubicBezTo>
                        <a:pt x="346" y="366"/>
                        <a:pt x="348" y="367"/>
                        <a:pt x="350" y="367"/>
                      </a:cubicBezTo>
                      <a:cubicBezTo>
                        <a:pt x="360" y="371"/>
                        <a:pt x="369" y="376"/>
                        <a:pt x="378" y="382"/>
                      </a:cubicBezTo>
                      <a:cubicBezTo>
                        <a:pt x="379" y="383"/>
                        <a:pt x="381" y="384"/>
                        <a:pt x="382" y="385"/>
                      </a:cubicBezTo>
                      <a:cubicBezTo>
                        <a:pt x="383" y="385"/>
                        <a:pt x="383" y="385"/>
                        <a:pt x="383" y="385"/>
                      </a:cubicBezTo>
                      <a:cubicBezTo>
                        <a:pt x="385" y="387"/>
                        <a:pt x="386" y="388"/>
                        <a:pt x="388" y="389"/>
                      </a:cubicBezTo>
                      <a:cubicBezTo>
                        <a:pt x="388" y="389"/>
                        <a:pt x="388" y="389"/>
                        <a:pt x="388" y="389"/>
                      </a:cubicBezTo>
                      <a:cubicBezTo>
                        <a:pt x="393" y="393"/>
                        <a:pt x="398" y="397"/>
                        <a:pt x="402" y="401"/>
                      </a:cubicBezTo>
                      <a:cubicBezTo>
                        <a:pt x="402" y="401"/>
                        <a:pt x="402" y="401"/>
                        <a:pt x="402" y="401"/>
                      </a:cubicBezTo>
                      <a:cubicBezTo>
                        <a:pt x="404" y="402"/>
                        <a:pt x="405" y="404"/>
                        <a:pt x="406" y="405"/>
                      </a:cubicBezTo>
                      <a:cubicBezTo>
                        <a:pt x="407" y="405"/>
                        <a:pt x="407" y="406"/>
                        <a:pt x="407" y="406"/>
                      </a:cubicBezTo>
                      <a:cubicBezTo>
                        <a:pt x="413" y="412"/>
                        <a:pt x="418" y="418"/>
                        <a:pt x="422" y="424"/>
                      </a:cubicBezTo>
                      <a:cubicBezTo>
                        <a:pt x="423" y="424"/>
                        <a:pt x="423" y="425"/>
                        <a:pt x="423" y="425"/>
                      </a:cubicBezTo>
                      <a:cubicBezTo>
                        <a:pt x="424" y="426"/>
                        <a:pt x="425" y="428"/>
                        <a:pt x="426" y="429"/>
                      </a:cubicBezTo>
                      <a:cubicBezTo>
                        <a:pt x="426" y="430"/>
                        <a:pt x="427" y="430"/>
                        <a:pt x="427" y="430"/>
                      </a:cubicBezTo>
                      <a:cubicBezTo>
                        <a:pt x="430" y="435"/>
                        <a:pt x="433" y="440"/>
                        <a:pt x="436" y="445"/>
                      </a:cubicBezTo>
                      <a:cubicBezTo>
                        <a:pt x="436" y="446"/>
                        <a:pt x="436" y="446"/>
                        <a:pt x="436" y="446"/>
                      </a:cubicBezTo>
                      <a:cubicBezTo>
                        <a:pt x="437" y="448"/>
                        <a:pt x="438" y="449"/>
                        <a:pt x="438" y="451"/>
                      </a:cubicBezTo>
                      <a:cubicBezTo>
                        <a:pt x="439" y="451"/>
                        <a:pt x="439" y="452"/>
                        <a:pt x="439" y="452"/>
                      </a:cubicBezTo>
                      <a:cubicBezTo>
                        <a:pt x="440" y="454"/>
                        <a:pt x="441" y="456"/>
                        <a:pt x="441" y="457"/>
                      </a:cubicBezTo>
                      <a:cubicBezTo>
                        <a:pt x="445" y="467"/>
                        <a:pt x="448" y="476"/>
                        <a:pt x="451" y="487"/>
                      </a:cubicBezTo>
                      <a:cubicBezTo>
                        <a:pt x="451" y="489"/>
                        <a:pt x="452" y="491"/>
                        <a:pt x="452" y="494"/>
                      </a:cubicBezTo>
                      <a:cubicBezTo>
                        <a:pt x="452" y="494"/>
                        <a:pt x="452" y="495"/>
                        <a:pt x="452" y="496"/>
                      </a:cubicBezTo>
                      <a:cubicBezTo>
                        <a:pt x="453" y="498"/>
                        <a:pt x="453" y="499"/>
                        <a:pt x="453" y="501"/>
                      </a:cubicBezTo>
                      <a:cubicBezTo>
                        <a:pt x="453" y="502"/>
                        <a:pt x="453" y="503"/>
                        <a:pt x="453" y="504"/>
                      </a:cubicBezTo>
                      <a:cubicBezTo>
                        <a:pt x="454" y="506"/>
                        <a:pt x="454" y="508"/>
                        <a:pt x="454" y="510"/>
                      </a:cubicBezTo>
                      <a:cubicBezTo>
                        <a:pt x="454" y="511"/>
                        <a:pt x="454" y="511"/>
                        <a:pt x="454" y="511"/>
                      </a:cubicBezTo>
                      <a:cubicBezTo>
                        <a:pt x="454" y="514"/>
                        <a:pt x="454" y="516"/>
                        <a:pt x="454" y="519"/>
                      </a:cubicBezTo>
                      <a:lnTo>
                        <a:pt x="454" y="521"/>
                      </a:lnTo>
                      <a:cubicBezTo>
                        <a:pt x="454" y="523"/>
                        <a:pt x="454" y="525"/>
                        <a:pt x="454" y="527"/>
                      </a:cubicBezTo>
                      <a:cubicBezTo>
                        <a:pt x="454" y="527"/>
                        <a:pt x="454" y="528"/>
                        <a:pt x="454" y="529"/>
                      </a:cubicBezTo>
                      <a:cubicBezTo>
                        <a:pt x="454" y="531"/>
                        <a:pt x="454" y="534"/>
                        <a:pt x="454" y="537"/>
                      </a:cubicBezTo>
                      <a:cubicBezTo>
                        <a:pt x="454" y="539"/>
                        <a:pt x="453" y="542"/>
                        <a:pt x="453" y="544"/>
                      </a:cubicBezTo>
                      <a:close/>
                      <a:moveTo>
                        <a:pt x="566" y="596"/>
                      </a:moveTo>
                      <a:lnTo>
                        <a:pt x="575" y="497"/>
                      </a:lnTo>
                      <a:lnTo>
                        <a:pt x="518" y="492"/>
                      </a:lnTo>
                      <a:cubicBezTo>
                        <a:pt x="514" y="464"/>
                        <a:pt x="506" y="438"/>
                        <a:pt x="493" y="414"/>
                      </a:cubicBezTo>
                      <a:lnTo>
                        <a:pt x="537" y="377"/>
                      </a:lnTo>
                      <a:lnTo>
                        <a:pt x="473" y="301"/>
                      </a:lnTo>
                      <a:lnTo>
                        <a:pt x="429" y="338"/>
                      </a:lnTo>
                      <a:cubicBezTo>
                        <a:pt x="408" y="321"/>
                        <a:pt x="383" y="308"/>
                        <a:pt x="356" y="300"/>
                      </a:cubicBezTo>
                      <a:lnTo>
                        <a:pt x="361" y="243"/>
                      </a:lnTo>
                      <a:lnTo>
                        <a:pt x="262" y="235"/>
                      </a:lnTo>
                      <a:lnTo>
                        <a:pt x="258" y="291"/>
                      </a:lnTo>
                      <a:cubicBezTo>
                        <a:pt x="230" y="295"/>
                        <a:pt x="203" y="304"/>
                        <a:pt x="179" y="316"/>
                      </a:cubicBezTo>
                      <a:lnTo>
                        <a:pt x="142" y="273"/>
                      </a:lnTo>
                      <a:lnTo>
                        <a:pt x="66" y="336"/>
                      </a:lnTo>
                      <a:lnTo>
                        <a:pt x="103" y="380"/>
                      </a:lnTo>
                      <a:cubicBezTo>
                        <a:pt x="87" y="402"/>
                        <a:pt x="73" y="426"/>
                        <a:pt x="65" y="453"/>
                      </a:cubicBezTo>
                      <a:lnTo>
                        <a:pt x="8" y="448"/>
                      </a:lnTo>
                      <a:lnTo>
                        <a:pt x="0" y="547"/>
                      </a:lnTo>
                      <a:lnTo>
                        <a:pt x="57" y="552"/>
                      </a:lnTo>
                      <a:cubicBezTo>
                        <a:pt x="60" y="580"/>
                        <a:pt x="69" y="606"/>
                        <a:pt x="82" y="631"/>
                      </a:cubicBezTo>
                      <a:lnTo>
                        <a:pt x="38" y="667"/>
                      </a:lnTo>
                      <a:lnTo>
                        <a:pt x="102" y="743"/>
                      </a:lnTo>
                      <a:lnTo>
                        <a:pt x="145" y="706"/>
                      </a:lnTo>
                      <a:cubicBezTo>
                        <a:pt x="167" y="723"/>
                        <a:pt x="192" y="736"/>
                        <a:pt x="219" y="744"/>
                      </a:cubicBezTo>
                      <a:lnTo>
                        <a:pt x="214" y="801"/>
                      </a:lnTo>
                      <a:lnTo>
                        <a:pt x="312" y="810"/>
                      </a:lnTo>
                      <a:lnTo>
                        <a:pt x="317" y="753"/>
                      </a:lnTo>
                      <a:cubicBezTo>
                        <a:pt x="345" y="749"/>
                        <a:pt x="372" y="741"/>
                        <a:pt x="396" y="728"/>
                      </a:cubicBezTo>
                      <a:lnTo>
                        <a:pt x="432" y="772"/>
                      </a:lnTo>
                      <a:lnTo>
                        <a:pt x="508" y="708"/>
                      </a:lnTo>
                      <a:lnTo>
                        <a:pt x="471" y="664"/>
                      </a:lnTo>
                      <a:cubicBezTo>
                        <a:pt x="488" y="643"/>
                        <a:pt x="501" y="618"/>
                        <a:pt x="509" y="591"/>
                      </a:cubicBezTo>
                      <a:lnTo>
                        <a:pt x="566" y="596"/>
                      </a:lnTo>
                      <a:close/>
                      <a:moveTo>
                        <a:pt x="863" y="462"/>
                      </a:moveTo>
                      <a:cubicBezTo>
                        <a:pt x="863" y="462"/>
                        <a:pt x="862" y="463"/>
                        <a:pt x="862" y="463"/>
                      </a:cubicBezTo>
                      <a:cubicBezTo>
                        <a:pt x="862" y="465"/>
                        <a:pt x="862" y="466"/>
                        <a:pt x="862" y="467"/>
                      </a:cubicBezTo>
                      <a:cubicBezTo>
                        <a:pt x="862" y="468"/>
                        <a:pt x="862" y="468"/>
                        <a:pt x="861" y="469"/>
                      </a:cubicBezTo>
                      <a:cubicBezTo>
                        <a:pt x="861" y="470"/>
                        <a:pt x="861" y="472"/>
                        <a:pt x="860" y="474"/>
                      </a:cubicBezTo>
                      <a:cubicBezTo>
                        <a:pt x="860" y="474"/>
                        <a:pt x="860" y="474"/>
                        <a:pt x="860" y="474"/>
                      </a:cubicBezTo>
                      <a:cubicBezTo>
                        <a:pt x="860" y="476"/>
                        <a:pt x="859" y="477"/>
                        <a:pt x="859" y="479"/>
                      </a:cubicBezTo>
                      <a:cubicBezTo>
                        <a:pt x="859" y="479"/>
                        <a:pt x="859" y="480"/>
                        <a:pt x="858" y="481"/>
                      </a:cubicBezTo>
                      <a:cubicBezTo>
                        <a:pt x="858" y="482"/>
                        <a:pt x="858" y="483"/>
                        <a:pt x="857" y="484"/>
                      </a:cubicBezTo>
                      <a:cubicBezTo>
                        <a:pt x="857" y="485"/>
                        <a:pt x="857" y="485"/>
                        <a:pt x="857" y="486"/>
                      </a:cubicBezTo>
                      <a:cubicBezTo>
                        <a:pt x="854" y="494"/>
                        <a:pt x="850" y="502"/>
                        <a:pt x="845" y="510"/>
                      </a:cubicBezTo>
                      <a:cubicBezTo>
                        <a:pt x="844" y="511"/>
                        <a:pt x="844" y="512"/>
                        <a:pt x="843" y="513"/>
                      </a:cubicBezTo>
                      <a:cubicBezTo>
                        <a:pt x="843" y="513"/>
                        <a:pt x="842" y="513"/>
                        <a:pt x="842" y="513"/>
                      </a:cubicBezTo>
                      <a:cubicBezTo>
                        <a:pt x="842" y="515"/>
                        <a:pt x="841" y="516"/>
                        <a:pt x="840" y="517"/>
                      </a:cubicBezTo>
                      <a:cubicBezTo>
                        <a:pt x="840" y="517"/>
                        <a:pt x="840" y="517"/>
                        <a:pt x="840" y="517"/>
                      </a:cubicBezTo>
                      <a:cubicBezTo>
                        <a:pt x="837" y="520"/>
                        <a:pt x="835" y="524"/>
                        <a:pt x="832" y="527"/>
                      </a:cubicBezTo>
                      <a:cubicBezTo>
                        <a:pt x="832" y="527"/>
                        <a:pt x="831" y="527"/>
                        <a:pt x="831" y="527"/>
                      </a:cubicBezTo>
                      <a:cubicBezTo>
                        <a:pt x="830" y="528"/>
                        <a:pt x="829" y="529"/>
                        <a:pt x="829" y="530"/>
                      </a:cubicBezTo>
                      <a:cubicBezTo>
                        <a:pt x="828" y="530"/>
                        <a:pt x="828" y="530"/>
                        <a:pt x="828" y="530"/>
                      </a:cubicBezTo>
                      <a:cubicBezTo>
                        <a:pt x="824" y="534"/>
                        <a:pt x="820" y="538"/>
                        <a:pt x="815" y="541"/>
                      </a:cubicBezTo>
                      <a:cubicBezTo>
                        <a:pt x="815" y="541"/>
                        <a:pt x="815" y="541"/>
                        <a:pt x="815" y="541"/>
                      </a:cubicBezTo>
                      <a:cubicBezTo>
                        <a:pt x="814" y="542"/>
                        <a:pt x="812" y="543"/>
                        <a:pt x="811" y="544"/>
                      </a:cubicBezTo>
                      <a:cubicBezTo>
                        <a:pt x="811" y="544"/>
                        <a:pt x="811" y="544"/>
                        <a:pt x="811" y="544"/>
                      </a:cubicBezTo>
                      <a:cubicBezTo>
                        <a:pt x="807" y="546"/>
                        <a:pt x="804" y="548"/>
                        <a:pt x="800" y="550"/>
                      </a:cubicBezTo>
                      <a:cubicBezTo>
                        <a:pt x="800" y="550"/>
                        <a:pt x="800" y="550"/>
                        <a:pt x="800" y="551"/>
                      </a:cubicBezTo>
                      <a:cubicBezTo>
                        <a:pt x="799" y="551"/>
                        <a:pt x="797" y="552"/>
                        <a:pt x="796" y="552"/>
                      </a:cubicBezTo>
                      <a:cubicBezTo>
                        <a:pt x="796" y="552"/>
                        <a:pt x="796" y="552"/>
                        <a:pt x="795" y="553"/>
                      </a:cubicBezTo>
                      <a:cubicBezTo>
                        <a:pt x="794" y="553"/>
                        <a:pt x="793" y="554"/>
                        <a:pt x="792" y="554"/>
                      </a:cubicBezTo>
                      <a:cubicBezTo>
                        <a:pt x="785" y="557"/>
                        <a:pt x="778" y="559"/>
                        <a:pt x="771" y="561"/>
                      </a:cubicBezTo>
                      <a:cubicBezTo>
                        <a:pt x="770" y="561"/>
                        <a:pt x="768" y="561"/>
                        <a:pt x="766" y="562"/>
                      </a:cubicBezTo>
                      <a:cubicBezTo>
                        <a:pt x="766" y="562"/>
                        <a:pt x="765" y="562"/>
                        <a:pt x="765" y="562"/>
                      </a:cubicBezTo>
                      <a:cubicBezTo>
                        <a:pt x="763" y="562"/>
                        <a:pt x="762" y="562"/>
                        <a:pt x="761" y="562"/>
                      </a:cubicBezTo>
                      <a:cubicBezTo>
                        <a:pt x="760" y="563"/>
                        <a:pt x="760" y="563"/>
                        <a:pt x="759" y="563"/>
                      </a:cubicBezTo>
                      <a:cubicBezTo>
                        <a:pt x="758" y="563"/>
                        <a:pt x="756" y="563"/>
                        <a:pt x="755" y="563"/>
                      </a:cubicBezTo>
                      <a:cubicBezTo>
                        <a:pt x="754" y="563"/>
                        <a:pt x="754" y="563"/>
                        <a:pt x="754" y="563"/>
                      </a:cubicBezTo>
                      <a:cubicBezTo>
                        <a:pt x="752" y="563"/>
                        <a:pt x="751" y="563"/>
                        <a:pt x="749" y="563"/>
                      </a:cubicBezTo>
                      <a:cubicBezTo>
                        <a:pt x="748" y="563"/>
                        <a:pt x="748" y="563"/>
                        <a:pt x="747" y="563"/>
                      </a:cubicBezTo>
                      <a:cubicBezTo>
                        <a:pt x="746" y="563"/>
                        <a:pt x="745" y="563"/>
                        <a:pt x="743" y="563"/>
                      </a:cubicBezTo>
                      <a:cubicBezTo>
                        <a:pt x="743" y="563"/>
                        <a:pt x="742" y="563"/>
                        <a:pt x="742" y="563"/>
                      </a:cubicBezTo>
                      <a:cubicBezTo>
                        <a:pt x="740" y="563"/>
                        <a:pt x="738" y="563"/>
                        <a:pt x="736" y="563"/>
                      </a:cubicBezTo>
                      <a:cubicBezTo>
                        <a:pt x="734" y="563"/>
                        <a:pt x="733" y="563"/>
                        <a:pt x="731" y="562"/>
                      </a:cubicBezTo>
                      <a:cubicBezTo>
                        <a:pt x="730" y="562"/>
                        <a:pt x="730" y="562"/>
                        <a:pt x="729" y="562"/>
                      </a:cubicBezTo>
                      <a:cubicBezTo>
                        <a:pt x="728" y="562"/>
                        <a:pt x="727" y="562"/>
                        <a:pt x="725" y="562"/>
                      </a:cubicBezTo>
                      <a:cubicBezTo>
                        <a:pt x="725" y="561"/>
                        <a:pt x="724" y="561"/>
                        <a:pt x="724" y="561"/>
                      </a:cubicBezTo>
                      <a:cubicBezTo>
                        <a:pt x="722" y="561"/>
                        <a:pt x="720" y="561"/>
                        <a:pt x="719" y="560"/>
                      </a:cubicBezTo>
                      <a:cubicBezTo>
                        <a:pt x="718" y="560"/>
                        <a:pt x="718" y="560"/>
                        <a:pt x="718" y="560"/>
                      </a:cubicBezTo>
                      <a:cubicBezTo>
                        <a:pt x="717" y="560"/>
                        <a:pt x="715" y="559"/>
                        <a:pt x="714" y="559"/>
                      </a:cubicBezTo>
                      <a:cubicBezTo>
                        <a:pt x="713" y="559"/>
                        <a:pt x="712" y="558"/>
                        <a:pt x="712" y="558"/>
                      </a:cubicBezTo>
                      <a:cubicBezTo>
                        <a:pt x="711" y="558"/>
                        <a:pt x="710" y="558"/>
                        <a:pt x="708" y="557"/>
                      </a:cubicBezTo>
                      <a:cubicBezTo>
                        <a:pt x="708" y="557"/>
                        <a:pt x="707" y="557"/>
                        <a:pt x="707" y="557"/>
                      </a:cubicBezTo>
                      <a:cubicBezTo>
                        <a:pt x="705" y="556"/>
                        <a:pt x="704" y="555"/>
                        <a:pt x="702" y="555"/>
                      </a:cubicBezTo>
                      <a:cubicBezTo>
                        <a:pt x="695" y="552"/>
                        <a:pt x="689" y="549"/>
                        <a:pt x="683" y="545"/>
                      </a:cubicBezTo>
                      <a:cubicBezTo>
                        <a:pt x="682" y="544"/>
                        <a:pt x="681" y="543"/>
                        <a:pt x="680" y="543"/>
                      </a:cubicBezTo>
                      <a:cubicBezTo>
                        <a:pt x="679" y="542"/>
                        <a:pt x="679" y="542"/>
                        <a:pt x="679" y="542"/>
                      </a:cubicBezTo>
                      <a:cubicBezTo>
                        <a:pt x="678" y="541"/>
                        <a:pt x="677" y="541"/>
                        <a:pt x="676" y="540"/>
                      </a:cubicBezTo>
                      <a:cubicBezTo>
                        <a:pt x="676" y="540"/>
                        <a:pt x="676" y="540"/>
                        <a:pt x="675" y="539"/>
                      </a:cubicBezTo>
                      <a:cubicBezTo>
                        <a:pt x="672" y="537"/>
                        <a:pt x="669" y="534"/>
                        <a:pt x="666" y="531"/>
                      </a:cubicBezTo>
                      <a:cubicBezTo>
                        <a:pt x="666" y="531"/>
                        <a:pt x="666" y="531"/>
                        <a:pt x="665" y="531"/>
                      </a:cubicBezTo>
                      <a:cubicBezTo>
                        <a:pt x="665" y="530"/>
                        <a:pt x="664" y="529"/>
                        <a:pt x="663" y="528"/>
                      </a:cubicBezTo>
                      <a:cubicBezTo>
                        <a:pt x="663" y="528"/>
                        <a:pt x="662" y="528"/>
                        <a:pt x="662" y="528"/>
                      </a:cubicBezTo>
                      <a:cubicBezTo>
                        <a:pt x="658" y="524"/>
                        <a:pt x="655" y="520"/>
                        <a:pt x="651" y="515"/>
                      </a:cubicBezTo>
                      <a:cubicBezTo>
                        <a:pt x="651" y="515"/>
                        <a:pt x="651" y="515"/>
                        <a:pt x="651" y="514"/>
                      </a:cubicBezTo>
                      <a:cubicBezTo>
                        <a:pt x="650" y="513"/>
                        <a:pt x="649" y="512"/>
                        <a:pt x="649" y="511"/>
                      </a:cubicBezTo>
                      <a:cubicBezTo>
                        <a:pt x="649" y="511"/>
                        <a:pt x="649" y="511"/>
                        <a:pt x="648" y="511"/>
                      </a:cubicBezTo>
                      <a:cubicBezTo>
                        <a:pt x="646" y="507"/>
                        <a:pt x="644" y="504"/>
                        <a:pt x="642" y="500"/>
                      </a:cubicBezTo>
                      <a:cubicBezTo>
                        <a:pt x="642" y="500"/>
                        <a:pt x="642" y="500"/>
                        <a:pt x="642" y="500"/>
                      </a:cubicBezTo>
                      <a:cubicBezTo>
                        <a:pt x="641" y="498"/>
                        <a:pt x="641" y="497"/>
                        <a:pt x="640" y="496"/>
                      </a:cubicBezTo>
                      <a:cubicBezTo>
                        <a:pt x="640" y="496"/>
                        <a:pt x="640" y="495"/>
                        <a:pt x="640" y="495"/>
                      </a:cubicBezTo>
                      <a:cubicBezTo>
                        <a:pt x="639" y="494"/>
                        <a:pt x="639" y="493"/>
                        <a:pt x="638" y="492"/>
                      </a:cubicBezTo>
                      <a:cubicBezTo>
                        <a:pt x="635" y="484"/>
                        <a:pt x="632" y="475"/>
                        <a:pt x="631" y="466"/>
                      </a:cubicBezTo>
                      <a:cubicBezTo>
                        <a:pt x="631" y="466"/>
                        <a:pt x="631" y="465"/>
                        <a:pt x="630" y="464"/>
                      </a:cubicBezTo>
                      <a:cubicBezTo>
                        <a:pt x="630" y="463"/>
                        <a:pt x="630" y="462"/>
                        <a:pt x="630" y="461"/>
                      </a:cubicBezTo>
                      <a:cubicBezTo>
                        <a:pt x="630" y="460"/>
                        <a:pt x="630" y="460"/>
                        <a:pt x="630" y="459"/>
                      </a:cubicBezTo>
                      <a:cubicBezTo>
                        <a:pt x="630" y="458"/>
                        <a:pt x="629" y="456"/>
                        <a:pt x="629" y="454"/>
                      </a:cubicBezTo>
                      <a:cubicBezTo>
                        <a:pt x="629" y="454"/>
                        <a:pt x="629" y="454"/>
                        <a:pt x="629" y="454"/>
                      </a:cubicBezTo>
                      <a:cubicBezTo>
                        <a:pt x="629" y="452"/>
                        <a:pt x="629" y="450"/>
                        <a:pt x="629" y="449"/>
                      </a:cubicBezTo>
                      <a:cubicBezTo>
                        <a:pt x="629" y="448"/>
                        <a:pt x="629" y="448"/>
                        <a:pt x="629" y="447"/>
                      </a:cubicBezTo>
                      <a:cubicBezTo>
                        <a:pt x="629" y="446"/>
                        <a:pt x="629" y="444"/>
                        <a:pt x="629" y="443"/>
                      </a:cubicBezTo>
                      <a:cubicBezTo>
                        <a:pt x="629" y="443"/>
                        <a:pt x="629" y="442"/>
                        <a:pt x="629" y="441"/>
                      </a:cubicBezTo>
                      <a:cubicBezTo>
                        <a:pt x="629" y="440"/>
                        <a:pt x="629" y="438"/>
                        <a:pt x="629" y="436"/>
                      </a:cubicBezTo>
                      <a:cubicBezTo>
                        <a:pt x="630" y="434"/>
                        <a:pt x="630" y="432"/>
                        <a:pt x="630" y="431"/>
                      </a:cubicBezTo>
                      <a:cubicBezTo>
                        <a:pt x="630" y="430"/>
                        <a:pt x="630" y="430"/>
                        <a:pt x="630" y="429"/>
                      </a:cubicBezTo>
                      <a:cubicBezTo>
                        <a:pt x="630" y="428"/>
                        <a:pt x="631" y="426"/>
                        <a:pt x="631" y="425"/>
                      </a:cubicBezTo>
                      <a:cubicBezTo>
                        <a:pt x="631" y="425"/>
                        <a:pt x="631" y="424"/>
                        <a:pt x="631" y="424"/>
                      </a:cubicBezTo>
                      <a:cubicBezTo>
                        <a:pt x="632" y="422"/>
                        <a:pt x="632" y="420"/>
                        <a:pt x="632" y="418"/>
                      </a:cubicBezTo>
                      <a:cubicBezTo>
                        <a:pt x="632" y="418"/>
                        <a:pt x="632" y="418"/>
                        <a:pt x="632" y="418"/>
                      </a:cubicBezTo>
                      <a:cubicBezTo>
                        <a:pt x="633" y="416"/>
                        <a:pt x="633" y="415"/>
                        <a:pt x="634" y="413"/>
                      </a:cubicBezTo>
                      <a:cubicBezTo>
                        <a:pt x="634" y="413"/>
                        <a:pt x="634" y="412"/>
                        <a:pt x="634" y="412"/>
                      </a:cubicBezTo>
                      <a:cubicBezTo>
                        <a:pt x="635" y="410"/>
                        <a:pt x="635" y="409"/>
                        <a:pt x="635" y="408"/>
                      </a:cubicBezTo>
                      <a:cubicBezTo>
                        <a:pt x="635" y="408"/>
                        <a:pt x="636" y="407"/>
                        <a:pt x="636" y="407"/>
                      </a:cubicBezTo>
                      <a:cubicBezTo>
                        <a:pt x="636" y="405"/>
                        <a:pt x="637" y="403"/>
                        <a:pt x="638" y="402"/>
                      </a:cubicBezTo>
                      <a:cubicBezTo>
                        <a:pt x="638" y="402"/>
                        <a:pt x="638" y="402"/>
                        <a:pt x="638" y="402"/>
                      </a:cubicBezTo>
                      <a:cubicBezTo>
                        <a:pt x="640" y="395"/>
                        <a:pt x="644" y="389"/>
                        <a:pt x="648" y="383"/>
                      </a:cubicBezTo>
                      <a:cubicBezTo>
                        <a:pt x="648" y="382"/>
                        <a:pt x="649" y="380"/>
                        <a:pt x="650" y="379"/>
                      </a:cubicBezTo>
                      <a:cubicBezTo>
                        <a:pt x="650" y="379"/>
                        <a:pt x="650" y="379"/>
                        <a:pt x="650" y="379"/>
                      </a:cubicBezTo>
                      <a:cubicBezTo>
                        <a:pt x="651" y="378"/>
                        <a:pt x="652" y="377"/>
                        <a:pt x="653" y="376"/>
                      </a:cubicBezTo>
                      <a:cubicBezTo>
                        <a:pt x="653" y="375"/>
                        <a:pt x="653" y="375"/>
                        <a:pt x="653" y="375"/>
                      </a:cubicBezTo>
                      <a:cubicBezTo>
                        <a:pt x="655" y="372"/>
                        <a:pt x="658" y="369"/>
                        <a:pt x="661" y="366"/>
                      </a:cubicBezTo>
                      <a:cubicBezTo>
                        <a:pt x="661" y="366"/>
                        <a:pt x="661" y="365"/>
                        <a:pt x="661" y="365"/>
                      </a:cubicBezTo>
                      <a:cubicBezTo>
                        <a:pt x="662" y="364"/>
                        <a:pt x="663" y="363"/>
                        <a:pt x="664" y="363"/>
                      </a:cubicBezTo>
                      <a:cubicBezTo>
                        <a:pt x="664" y="362"/>
                        <a:pt x="664" y="362"/>
                        <a:pt x="665" y="362"/>
                      </a:cubicBezTo>
                      <a:cubicBezTo>
                        <a:pt x="669" y="358"/>
                        <a:pt x="673" y="355"/>
                        <a:pt x="677" y="351"/>
                      </a:cubicBezTo>
                      <a:cubicBezTo>
                        <a:pt x="678" y="351"/>
                        <a:pt x="678" y="351"/>
                        <a:pt x="678" y="351"/>
                      </a:cubicBezTo>
                      <a:cubicBezTo>
                        <a:pt x="679" y="350"/>
                        <a:pt x="680" y="349"/>
                        <a:pt x="681" y="349"/>
                      </a:cubicBezTo>
                      <a:cubicBezTo>
                        <a:pt x="681" y="348"/>
                        <a:pt x="682" y="348"/>
                        <a:pt x="682" y="348"/>
                      </a:cubicBezTo>
                      <a:cubicBezTo>
                        <a:pt x="685" y="346"/>
                        <a:pt x="689" y="344"/>
                        <a:pt x="692" y="342"/>
                      </a:cubicBezTo>
                      <a:cubicBezTo>
                        <a:pt x="693" y="342"/>
                        <a:pt x="693" y="342"/>
                        <a:pt x="693" y="342"/>
                      </a:cubicBezTo>
                      <a:cubicBezTo>
                        <a:pt x="694" y="341"/>
                        <a:pt x="695" y="341"/>
                        <a:pt x="696" y="340"/>
                      </a:cubicBezTo>
                      <a:cubicBezTo>
                        <a:pt x="697" y="340"/>
                        <a:pt x="697" y="340"/>
                        <a:pt x="697" y="340"/>
                      </a:cubicBezTo>
                      <a:cubicBezTo>
                        <a:pt x="698" y="339"/>
                        <a:pt x="700" y="339"/>
                        <a:pt x="701" y="338"/>
                      </a:cubicBezTo>
                      <a:cubicBezTo>
                        <a:pt x="707" y="335"/>
                        <a:pt x="714" y="333"/>
                        <a:pt x="721" y="331"/>
                      </a:cubicBezTo>
                      <a:cubicBezTo>
                        <a:pt x="723" y="331"/>
                        <a:pt x="725" y="331"/>
                        <a:pt x="726" y="331"/>
                      </a:cubicBezTo>
                      <a:cubicBezTo>
                        <a:pt x="727" y="330"/>
                        <a:pt x="727" y="330"/>
                        <a:pt x="728" y="330"/>
                      </a:cubicBezTo>
                      <a:cubicBezTo>
                        <a:pt x="729" y="330"/>
                        <a:pt x="730" y="330"/>
                        <a:pt x="732" y="330"/>
                      </a:cubicBezTo>
                      <a:cubicBezTo>
                        <a:pt x="732" y="330"/>
                        <a:pt x="733" y="330"/>
                        <a:pt x="733" y="330"/>
                      </a:cubicBezTo>
                      <a:cubicBezTo>
                        <a:pt x="735" y="329"/>
                        <a:pt x="736" y="329"/>
                        <a:pt x="738" y="329"/>
                      </a:cubicBezTo>
                      <a:cubicBezTo>
                        <a:pt x="738" y="329"/>
                        <a:pt x="738" y="329"/>
                        <a:pt x="739" y="329"/>
                      </a:cubicBezTo>
                      <a:cubicBezTo>
                        <a:pt x="740" y="329"/>
                        <a:pt x="742" y="329"/>
                        <a:pt x="744" y="329"/>
                      </a:cubicBezTo>
                      <a:cubicBezTo>
                        <a:pt x="744" y="329"/>
                        <a:pt x="745" y="329"/>
                        <a:pt x="745" y="329"/>
                      </a:cubicBezTo>
                      <a:cubicBezTo>
                        <a:pt x="747" y="329"/>
                        <a:pt x="748" y="329"/>
                        <a:pt x="749" y="329"/>
                      </a:cubicBezTo>
                      <a:cubicBezTo>
                        <a:pt x="750" y="329"/>
                        <a:pt x="750" y="329"/>
                        <a:pt x="751" y="329"/>
                      </a:cubicBezTo>
                      <a:cubicBezTo>
                        <a:pt x="753" y="329"/>
                        <a:pt x="755" y="329"/>
                        <a:pt x="756" y="329"/>
                      </a:cubicBezTo>
                      <a:cubicBezTo>
                        <a:pt x="758" y="329"/>
                        <a:pt x="760" y="330"/>
                        <a:pt x="762" y="330"/>
                      </a:cubicBezTo>
                      <a:cubicBezTo>
                        <a:pt x="762" y="330"/>
                        <a:pt x="763" y="330"/>
                        <a:pt x="763" y="330"/>
                      </a:cubicBezTo>
                      <a:cubicBezTo>
                        <a:pt x="765" y="330"/>
                        <a:pt x="766" y="330"/>
                        <a:pt x="767" y="331"/>
                      </a:cubicBezTo>
                      <a:cubicBezTo>
                        <a:pt x="768" y="331"/>
                        <a:pt x="768" y="331"/>
                        <a:pt x="769" y="331"/>
                      </a:cubicBezTo>
                      <a:cubicBezTo>
                        <a:pt x="771" y="331"/>
                        <a:pt x="772" y="332"/>
                        <a:pt x="774" y="332"/>
                      </a:cubicBezTo>
                      <a:cubicBezTo>
                        <a:pt x="774" y="332"/>
                        <a:pt x="774" y="332"/>
                        <a:pt x="775" y="332"/>
                      </a:cubicBezTo>
                      <a:cubicBezTo>
                        <a:pt x="776" y="333"/>
                        <a:pt x="778" y="333"/>
                        <a:pt x="779" y="333"/>
                      </a:cubicBezTo>
                      <a:cubicBezTo>
                        <a:pt x="780" y="334"/>
                        <a:pt x="780" y="334"/>
                        <a:pt x="781" y="334"/>
                      </a:cubicBezTo>
                      <a:cubicBezTo>
                        <a:pt x="782" y="334"/>
                        <a:pt x="783" y="335"/>
                        <a:pt x="784" y="335"/>
                      </a:cubicBezTo>
                      <a:cubicBezTo>
                        <a:pt x="785" y="335"/>
                        <a:pt x="785" y="335"/>
                        <a:pt x="786" y="336"/>
                      </a:cubicBezTo>
                      <a:cubicBezTo>
                        <a:pt x="787" y="336"/>
                        <a:pt x="789" y="337"/>
                        <a:pt x="791" y="337"/>
                      </a:cubicBezTo>
                      <a:cubicBezTo>
                        <a:pt x="797" y="340"/>
                        <a:pt x="804" y="344"/>
                        <a:pt x="810" y="347"/>
                      </a:cubicBezTo>
                      <a:cubicBezTo>
                        <a:pt x="811" y="348"/>
                        <a:pt x="812" y="349"/>
                        <a:pt x="813" y="350"/>
                      </a:cubicBezTo>
                      <a:cubicBezTo>
                        <a:pt x="813" y="350"/>
                        <a:pt x="813" y="350"/>
                        <a:pt x="814" y="350"/>
                      </a:cubicBezTo>
                      <a:cubicBezTo>
                        <a:pt x="815" y="351"/>
                        <a:pt x="816" y="352"/>
                        <a:pt x="817" y="352"/>
                      </a:cubicBezTo>
                      <a:cubicBezTo>
                        <a:pt x="817" y="353"/>
                        <a:pt x="817" y="353"/>
                        <a:pt x="817" y="353"/>
                      </a:cubicBezTo>
                      <a:cubicBezTo>
                        <a:pt x="821" y="355"/>
                        <a:pt x="824" y="358"/>
                        <a:pt x="827" y="361"/>
                      </a:cubicBezTo>
                      <a:cubicBezTo>
                        <a:pt x="827" y="361"/>
                        <a:pt x="827" y="361"/>
                        <a:pt x="827" y="361"/>
                      </a:cubicBezTo>
                      <a:cubicBezTo>
                        <a:pt x="828" y="362"/>
                        <a:pt x="829" y="363"/>
                        <a:pt x="830" y="364"/>
                      </a:cubicBezTo>
                      <a:cubicBezTo>
                        <a:pt x="830" y="364"/>
                        <a:pt x="830" y="364"/>
                        <a:pt x="831" y="364"/>
                      </a:cubicBezTo>
                      <a:cubicBezTo>
                        <a:pt x="834" y="368"/>
                        <a:pt x="838" y="373"/>
                        <a:pt x="841" y="377"/>
                      </a:cubicBezTo>
                      <a:cubicBezTo>
                        <a:pt x="841" y="377"/>
                        <a:pt x="842" y="378"/>
                        <a:pt x="842" y="378"/>
                      </a:cubicBezTo>
                      <a:cubicBezTo>
                        <a:pt x="842" y="379"/>
                        <a:pt x="843" y="380"/>
                        <a:pt x="844" y="381"/>
                      </a:cubicBezTo>
                      <a:cubicBezTo>
                        <a:pt x="844" y="381"/>
                        <a:pt x="844" y="381"/>
                        <a:pt x="844" y="382"/>
                      </a:cubicBezTo>
                      <a:cubicBezTo>
                        <a:pt x="847" y="385"/>
                        <a:pt x="849" y="389"/>
                        <a:pt x="851" y="392"/>
                      </a:cubicBezTo>
                      <a:cubicBezTo>
                        <a:pt x="851" y="392"/>
                        <a:pt x="851" y="393"/>
                        <a:pt x="851" y="393"/>
                      </a:cubicBezTo>
                      <a:cubicBezTo>
                        <a:pt x="851" y="394"/>
                        <a:pt x="852" y="395"/>
                        <a:pt x="852" y="396"/>
                      </a:cubicBezTo>
                      <a:cubicBezTo>
                        <a:pt x="853" y="396"/>
                        <a:pt x="853" y="397"/>
                        <a:pt x="853" y="397"/>
                      </a:cubicBezTo>
                      <a:cubicBezTo>
                        <a:pt x="853" y="398"/>
                        <a:pt x="854" y="399"/>
                        <a:pt x="854" y="401"/>
                      </a:cubicBezTo>
                      <a:cubicBezTo>
                        <a:pt x="857" y="407"/>
                        <a:pt x="859" y="414"/>
                        <a:pt x="861" y="421"/>
                      </a:cubicBezTo>
                      <a:cubicBezTo>
                        <a:pt x="861" y="423"/>
                        <a:pt x="862" y="424"/>
                        <a:pt x="862" y="426"/>
                      </a:cubicBezTo>
                      <a:cubicBezTo>
                        <a:pt x="862" y="427"/>
                        <a:pt x="862" y="427"/>
                        <a:pt x="862" y="428"/>
                      </a:cubicBezTo>
                      <a:cubicBezTo>
                        <a:pt x="862" y="429"/>
                        <a:pt x="863" y="430"/>
                        <a:pt x="863" y="431"/>
                      </a:cubicBezTo>
                      <a:cubicBezTo>
                        <a:pt x="863" y="432"/>
                        <a:pt x="863" y="433"/>
                        <a:pt x="863" y="433"/>
                      </a:cubicBezTo>
                      <a:cubicBezTo>
                        <a:pt x="863" y="435"/>
                        <a:pt x="863" y="436"/>
                        <a:pt x="863" y="438"/>
                      </a:cubicBezTo>
                      <a:cubicBezTo>
                        <a:pt x="863" y="438"/>
                        <a:pt x="863" y="438"/>
                        <a:pt x="863" y="438"/>
                      </a:cubicBezTo>
                      <a:cubicBezTo>
                        <a:pt x="863" y="440"/>
                        <a:pt x="864" y="442"/>
                        <a:pt x="864" y="444"/>
                      </a:cubicBezTo>
                      <a:lnTo>
                        <a:pt x="864" y="445"/>
                      </a:lnTo>
                      <a:cubicBezTo>
                        <a:pt x="864" y="447"/>
                        <a:pt x="864" y="448"/>
                        <a:pt x="864" y="449"/>
                      </a:cubicBezTo>
                      <a:cubicBezTo>
                        <a:pt x="864" y="450"/>
                        <a:pt x="864" y="450"/>
                        <a:pt x="864" y="451"/>
                      </a:cubicBezTo>
                      <a:cubicBezTo>
                        <a:pt x="863" y="453"/>
                        <a:pt x="863" y="454"/>
                        <a:pt x="863" y="456"/>
                      </a:cubicBezTo>
                      <a:cubicBezTo>
                        <a:pt x="863" y="458"/>
                        <a:pt x="863" y="460"/>
                        <a:pt x="863" y="462"/>
                      </a:cubicBezTo>
                      <a:close/>
                      <a:moveTo>
                        <a:pt x="942" y="498"/>
                      </a:moveTo>
                      <a:lnTo>
                        <a:pt x="948" y="429"/>
                      </a:lnTo>
                      <a:lnTo>
                        <a:pt x="908" y="425"/>
                      </a:lnTo>
                      <a:cubicBezTo>
                        <a:pt x="906" y="406"/>
                        <a:pt x="900" y="387"/>
                        <a:pt x="891" y="370"/>
                      </a:cubicBezTo>
                      <a:lnTo>
                        <a:pt x="922" y="344"/>
                      </a:lnTo>
                      <a:lnTo>
                        <a:pt x="877" y="291"/>
                      </a:lnTo>
                      <a:lnTo>
                        <a:pt x="846" y="317"/>
                      </a:lnTo>
                      <a:cubicBezTo>
                        <a:pt x="831" y="305"/>
                        <a:pt x="814" y="296"/>
                        <a:pt x="795" y="290"/>
                      </a:cubicBezTo>
                      <a:lnTo>
                        <a:pt x="798" y="250"/>
                      </a:lnTo>
                      <a:lnTo>
                        <a:pt x="729" y="244"/>
                      </a:lnTo>
                      <a:lnTo>
                        <a:pt x="725" y="284"/>
                      </a:lnTo>
                      <a:cubicBezTo>
                        <a:pt x="706" y="287"/>
                        <a:pt x="687" y="293"/>
                        <a:pt x="670" y="302"/>
                      </a:cubicBezTo>
                      <a:lnTo>
                        <a:pt x="644" y="271"/>
                      </a:lnTo>
                      <a:lnTo>
                        <a:pt x="591" y="316"/>
                      </a:lnTo>
                      <a:lnTo>
                        <a:pt x="617" y="346"/>
                      </a:lnTo>
                      <a:cubicBezTo>
                        <a:pt x="605" y="362"/>
                        <a:pt x="596" y="379"/>
                        <a:pt x="590" y="398"/>
                      </a:cubicBezTo>
                      <a:lnTo>
                        <a:pt x="550" y="394"/>
                      </a:lnTo>
                      <a:lnTo>
                        <a:pt x="544" y="464"/>
                      </a:lnTo>
                      <a:lnTo>
                        <a:pt x="584" y="467"/>
                      </a:lnTo>
                      <a:cubicBezTo>
                        <a:pt x="587" y="487"/>
                        <a:pt x="593" y="505"/>
                        <a:pt x="602" y="522"/>
                      </a:cubicBezTo>
                      <a:lnTo>
                        <a:pt x="571" y="548"/>
                      </a:lnTo>
                      <a:lnTo>
                        <a:pt x="616" y="601"/>
                      </a:lnTo>
                      <a:lnTo>
                        <a:pt x="647" y="575"/>
                      </a:lnTo>
                      <a:cubicBezTo>
                        <a:pt x="662" y="587"/>
                        <a:pt x="679" y="596"/>
                        <a:pt x="698" y="602"/>
                      </a:cubicBezTo>
                      <a:lnTo>
                        <a:pt x="694" y="642"/>
                      </a:lnTo>
                      <a:lnTo>
                        <a:pt x="764" y="648"/>
                      </a:lnTo>
                      <a:lnTo>
                        <a:pt x="767" y="608"/>
                      </a:lnTo>
                      <a:cubicBezTo>
                        <a:pt x="787" y="606"/>
                        <a:pt x="805" y="600"/>
                        <a:pt x="822" y="591"/>
                      </a:cubicBezTo>
                      <a:lnTo>
                        <a:pt x="848" y="621"/>
                      </a:lnTo>
                      <a:lnTo>
                        <a:pt x="901" y="577"/>
                      </a:lnTo>
                      <a:lnTo>
                        <a:pt x="876" y="546"/>
                      </a:lnTo>
                      <a:cubicBezTo>
                        <a:pt x="887" y="531"/>
                        <a:pt x="896" y="513"/>
                        <a:pt x="902" y="494"/>
                      </a:cubicBezTo>
                      <a:lnTo>
                        <a:pt x="942" y="49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85" name="Rectangle 14"/>
              <p:cNvSpPr>
                <a:spLocks noChangeArrowheads="1"/>
              </p:cNvSpPr>
              <p:nvPr/>
            </p:nvSpPr>
            <p:spPr bwMode="auto">
              <a:xfrm>
                <a:off x="5581874" y="4613014"/>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4</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86" name="TextBox 59"/>
              <p:cNvSpPr txBox="1">
                <a:spLocks noChangeArrowheads="1"/>
              </p:cNvSpPr>
              <p:nvPr/>
            </p:nvSpPr>
            <p:spPr bwMode="auto">
              <a:xfrm>
                <a:off x="6566161" y="4535226"/>
                <a:ext cx="384683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313D51"/>
                    </a:solidFill>
                    <a:latin typeface="思源黑体" panose="020B0500000000000000" pitchFamily="34" charset="-122"/>
                    <a:ea typeface="思源黑体" panose="020B0500000000000000" pitchFamily="34" charset="-122"/>
                  </a:rPr>
                  <a:t>选做：</a:t>
                </a:r>
                <a:r>
                  <a:rPr lang="en-US" altLang="zh-CN" b="1" dirty="0">
                    <a:solidFill>
                      <a:srgbClr val="313D51"/>
                    </a:solidFill>
                    <a:latin typeface="思源黑体" panose="020B0500000000000000" pitchFamily="34" charset="-122"/>
                    <a:ea typeface="思源黑体" panose="020B0500000000000000" pitchFamily="34" charset="-122"/>
                  </a:rPr>
                  <a:t>MIT 2B</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81" name="组合 80"/>
            <p:cNvGrpSpPr/>
            <p:nvPr/>
          </p:nvGrpSpPr>
          <p:grpSpPr>
            <a:xfrm flipH="1">
              <a:off x="6433491" y="4741665"/>
              <a:ext cx="4171535" cy="80892"/>
              <a:chOff x="2272062" y="2596259"/>
              <a:chExt cx="4173708" cy="80934"/>
            </a:xfrm>
          </p:grpSpPr>
          <p:cxnSp>
            <p:nvCxnSpPr>
              <p:cNvPr id="82" name="直接连接符 8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83" name="矩形 8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sp>
        <p:nvSpPr>
          <p:cNvPr id="2" name="文本框 1"/>
          <p:cNvSpPr txBox="1"/>
          <p:nvPr/>
        </p:nvSpPr>
        <p:spPr>
          <a:xfrm>
            <a:off x="7384026" y="827314"/>
            <a:ext cx="3144637"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grpSp>
        <p:nvGrpSpPr>
          <p:cNvPr id="99" name="组合 98"/>
          <p:cNvGrpSpPr/>
          <p:nvPr/>
        </p:nvGrpSpPr>
        <p:grpSpPr>
          <a:xfrm>
            <a:off x="5726863" y="4778998"/>
            <a:ext cx="4890672" cy="578865"/>
            <a:chOff x="5714354" y="5108509"/>
            <a:chExt cx="4890672" cy="578865"/>
          </a:xfrm>
        </p:grpSpPr>
        <p:grpSp>
          <p:nvGrpSpPr>
            <p:cNvPr id="100" name="组合 99"/>
            <p:cNvGrpSpPr/>
            <p:nvPr/>
          </p:nvGrpSpPr>
          <p:grpSpPr>
            <a:xfrm>
              <a:off x="5714354" y="5108509"/>
              <a:ext cx="4752975" cy="576262"/>
              <a:chOff x="4753236" y="5238489"/>
              <a:chExt cx="4752975" cy="576262"/>
            </a:xfrm>
          </p:grpSpPr>
          <p:grpSp>
            <p:nvGrpSpPr>
              <p:cNvPr id="104" name="组合 25"/>
              <p:cNvGrpSpPr/>
              <p:nvPr/>
            </p:nvGrpSpPr>
            <p:grpSpPr bwMode="auto">
              <a:xfrm>
                <a:off x="4753236" y="5238489"/>
                <a:ext cx="576262" cy="576262"/>
                <a:chOff x="6170389" y="5747903"/>
                <a:chExt cx="576064" cy="576064"/>
              </a:xfrm>
            </p:grpSpPr>
            <p:sp>
              <p:nvSpPr>
                <p:cNvPr id="107" name="圆角矩形 14"/>
                <p:cNvSpPr>
                  <a:spLocks noChangeArrowheads="1"/>
                </p:cNvSpPr>
                <p:nvPr/>
              </p:nvSpPr>
              <p:spPr bwMode="auto">
                <a:xfrm>
                  <a:off x="6170389" y="5747903"/>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108" name="Freeform 28"/>
                <p:cNvSpPr>
                  <a:spLocks noEditPoints="1"/>
                </p:cNvSpPr>
                <p:nvPr/>
              </p:nvSpPr>
              <p:spPr bwMode="auto">
                <a:xfrm>
                  <a:off x="6293383" y="5910861"/>
                  <a:ext cx="295907" cy="250148"/>
                </a:xfrm>
                <a:custGeom>
                  <a:avLst/>
                  <a:gdLst>
                    <a:gd name="T0" fmla="*/ 2147483646 w 923"/>
                    <a:gd name="T1" fmla="*/ 0 h 771"/>
                    <a:gd name="T2" fmla="*/ 2147483646 w 923"/>
                    <a:gd name="T3" fmla="*/ 2147483646 h 771"/>
                    <a:gd name="T4" fmla="*/ 2147483646 w 923"/>
                    <a:gd name="T5" fmla="*/ 2147483646 h 771"/>
                    <a:gd name="T6" fmla="*/ 2147483646 w 923"/>
                    <a:gd name="T7" fmla="*/ 2147483646 h 771"/>
                    <a:gd name="T8" fmla="*/ 2147483646 w 923"/>
                    <a:gd name="T9" fmla="*/ 2147483646 h 771"/>
                    <a:gd name="T10" fmla="*/ 2147483646 w 923"/>
                    <a:gd name="T11" fmla="*/ 2147483646 h 771"/>
                    <a:gd name="T12" fmla="*/ 2147483646 w 923"/>
                    <a:gd name="T13" fmla="*/ 2147483646 h 771"/>
                    <a:gd name="T14" fmla="*/ 2147483646 w 923"/>
                    <a:gd name="T15" fmla="*/ 2147483646 h 771"/>
                    <a:gd name="T16" fmla="*/ 2147483646 w 923"/>
                    <a:gd name="T17" fmla="*/ 2147483646 h 771"/>
                    <a:gd name="T18" fmla="*/ 2147483646 w 923"/>
                    <a:gd name="T19" fmla="*/ 2147483646 h 771"/>
                    <a:gd name="T20" fmla="*/ 2147483646 w 923"/>
                    <a:gd name="T21" fmla="*/ 2147483646 h 771"/>
                    <a:gd name="T22" fmla="*/ 2147483646 w 923"/>
                    <a:gd name="T23" fmla="*/ 2147483646 h 771"/>
                    <a:gd name="T24" fmla="*/ 2147483646 w 923"/>
                    <a:gd name="T25" fmla="*/ 2147483646 h 771"/>
                    <a:gd name="T26" fmla="*/ 2147483646 w 923"/>
                    <a:gd name="T27" fmla="*/ 2147483646 h 771"/>
                    <a:gd name="T28" fmla="*/ 2147483646 w 923"/>
                    <a:gd name="T29" fmla="*/ 2147483646 h 771"/>
                    <a:gd name="T30" fmla="*/ 2147483646 w 923"/>
                    <a:gd name="T31" fmla="*/ 2147483646 h 771"/>
                    <a:gd name="T32" fmla="*/ 2147483646 w 923"/>
                    <a:gd name="T33" fmla="*/ 2147483646 h 771"/>
                    <a:gd name="T34" fmla="*/ 2147483646 w 923"/>
                    <a:gd name="T35" fmla="*/ 2147483646 h 771"/>
                    <a:gd name="T36" fmla="*/ 2147483646 w 923"/>
                    <a:gd name="T37" fmla="*/ 2147483646 h 771"/>
                    <a:gd name="T38" fmla="*/ 2147483646 w 923"/>
                    <a:gd name="T39" fmla="*/ 2147483646 h 771"/>
                    <a:gd name="T40" fmla="*/ 2147483646 w 923"/>
                    <a:gd name="T41" fmla="*/ 2147483646 h 771"/>
                    <a:gd name="T42" fmla="*/ 2147483646 w 923"/>
                    <a:gd name="T43" fmla="*/ 2147483646 h 771"/>
                    <a:gd name="T44" fmla="*/ 2147483646 w 923"/>
                    <a:gd name="T45" fmla="*/ 2147483646 h 771"/>
                    <a:gd name="T46" fmla="*/ 2147483646 w 923"/>
                    <a:gd name="T47" fmla="*/ 2147483646 h 771"/>
                    <a:gd name="T48" fmla="*/ 2147483646 w 923"/>
                    <a:gd name="T49" fmla="*/ 2147483646 h 771"/>
                    <a:gd name="T50" fmla="*/ 2147483646 w 923"/>
                    <a:gd name="T51" fmla="*/ 2147483646 h 771"/>
                    <a:gd name="T52" fmla="*/ 2147483646 w 923"/>
                    <a:gd name="T53" fmla="*/ 2147483646 h 771"/>
                    <a:gd name="T54" fmla="*/ 2147483646 w 923"/>
                    <a:gd name="T55" fmla="*/ 2147483646 h 771"/>
                    <a:gd name="T56" fmla="*/ 2147483646 w 923"/>
                    <a:gd name="T57" fmla="*/ 2147483646 h 771"/>
                    <a:gd name="T58" fmla="*/ 2147483646 w 923"/>
                    <a:gd name="T59" fmla="*/ 2147483646 h 771"/>
                    <a:gd name="T60" fmla="*/ 2147483646 w 923"/>
                    <a:gd name="T61" fmla="*/ 2147483646 h 771"/>
                    <a:gd name="T62" fmla="*/ 2147483646 w 923"/>
                    <a:gd name="T63" fmla="*/ 2147483646 h 771"/>
                    <a:gd name="T64" fmla="*/ 2147483646 w 923"/>
                    <a:gd name="T65" fmla="*/ 2147483646 h 771"/>
                    <a:gd name="T66" fmla="*/ 2147483646 w 923"/>
                    <a:gd name="T67" fmla="*/ 2147483646 h 771"/>
                    <a:gd name="T68" fmla="*/ 2147483646 w 923"/>
                    <a:gd name="T69" fmla="*/ 2147483646 h 771"/>
                    <a:gd name="T70" fmla="*/ 2147483646 w 923"/>
                    <a:gd name="T71" fmla="*/ 2147483646 h 771"/>
                    <a:gd name="T72" fmla="*/ 2147483646 w 923"/>
                    <a:gd name="T73" fmla="*/ 2147483646 h 771"/>
                    <a:gd name="T74" fmla="*/ 2147483646 w 923"/>
                    <a:gd name="T75" fmla="*/ 2147483646 h 771"/>
                    <a:gd name="T76" fmla="*/ 0 w 923"/>
                    <a:gd name="T77" fmla="*/ 2147483646 h 771"/>
                    <a:gd name="T78" fmla="*/ 2147483646 w 923"/>
                    <a:gd name="T79" fmla="*/ 2147483646 h 7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923" h="771">
                      <a:moveTo>
                        <a:pt x="303" y="0"/>
                      </a:moveTo>
                      <a:lnTo>
                        <a:pt x="819" y="0"/>
                      </a:lnTo>
                      <a:cubicBezTo>
                        <a:pt x="848" y="0"/>
                        <a:pt x="873" y="12"/>
                        <a:pt x="892" y="31"/>
                      </a:cubicBezTo>
                      <a:cubicBezTo>
                        <a:pt x="911" y="50"/>
                        <a:pt x="923" y="76"/>
                        <a:pt x="923" y="104"/>
                      </a:cubicBezTo>
                      <a:lnTo>
                        <a:pt x="923" y="313"/>
                      </a:lnTo>
                      <a:cubicBezTo>
                        <a:pt x="923" y="341"/>
                        <a:pt x="911" y="367"/>
                        <a:pt x="892" y="386"/>
                      </a:cubicBezTo>
                      <a:cubicBezTo>
                        <a:pt x="873" y="405"/>
                        <a:pt x="848" y="416"/>
                        <a:pt x="819" y="416"/>
                      </a:cubicBezTo>
                      <a:lnTo>
                        <a:pt x="737" y="416"/>
                      </a:lnTo>
                      <a:lnTo>
                        <a:pt x="626" y="553"/>
                      </a:lnTo>
                      <a:lnTo>
                        <a:pt x="584" y="605"/>
                      </a:lnTo>
                      <a:lnTo>
                        <a:pt x="584" y="537"/>
                      </a:lnTo>
                      <a:lnTo>
                        <a:pt x="584" y="416"/>
                      </a:lnTo>
                      <a:lnTo>
                        <a:pt x="494" y="416"/>
                      </a:lnTo>
                      <a:cubicBezTo>
                        <a:pt x="499" y="401"/>
                        <a:pt x="502" y="385"/>
                        <a:pt x="502" y="368"/>
                      </a:cubicBezTo>
                      <a:lnTo>
                        <a:pt x="608" y="368"/>
                      </a:lnTo>
                      <a:lnTo>
                        <a:pt x="632" y="368"/>
                      </a:lnTo>
                      <a:lnTo>
                        <a:pt x="632" y="392"/>
                      </a:lnTo>
                      <a:lnTo>
                        <a:pt x="632" y="470"/>
                      </a:lnTo>
                      <a:lnTo>
                        <a:pt x="707" y="377"/>
                      </a:lnTo>
                      <a:lnTo>
                        <a:pt x="714" y="368"/>
                      </a:lnTo>
                      <a:lnTo>
                        <a:pt x="726" y="368"/>
                      </a:lnTo>
                      <a:lnTo>
                        <a:pt x="819" y="368"/>
                      </a:lnTo>
                      <a:cubicBezTo>
                        <a:pt x="834" y="368"/>
                        <a:pt x="848" y="362"/>
                        <a:pt x="858" y="352"/>
                      </a:cubicBezTo>
                      <a:cubicBezTo>
                        <a:pt x="868" y="342"/>
                        <a:pt x="875" y="328"/>
                        <a:pt x="875" y="313"/>
                      </a:cubicBezTo>
                      <a:lnTo>
                        <a:pt x="875" y="104"/>
                      </a:lnTo>
                      <a:cubicBezTo>
                        <a:pt x="875" y="89"/>
                        <a:pt x="868" y="75"/>
                        <a:pt x="858" y="65"/>
                      </a:cubicBezTo>
                      <a:cubicBezTo>
                        <a:pt x="848" y="55"/>
                        <a:pt x="834" y="48"/>
                        <a:pt x="819" y="48"/>
                      </a:cubicBezTo>
                      <a:lnTo>
                        <a:pt x="303" y="48"/>
                      </a:lnTo>
                      <a:cubicBezTo>
                        <a:pt x="288" y="48"/>
                        <a:pt x="274" y="55"/>
                        <a:pt x="264" y="65"/>
                      </a:cubicBezTo>
                      <a:cubicBezTo>
                        <a:pt x="253" y="75"/>
                        <a:pt x="247" y="89"/>
                        <a:pt x="247" y="104"/>
                      </a:cubicBezTo>
                      <a:lnTo>
                        <a:pt x="247" y="293"/>
                      </a:lnTo>
                      <a:cubicBezTo>
                        <a:pt x="235" y="311"/>
                        <a:pt x="228" y="333"/>
                        <a:pt x="226" y="356"/>
                      </a:cubicBezTo>
                      <a:cubicBezTo>
                        <a:pt x="219" y="347"/>
                        <a:pt x="210" y="338"/>
                        <a:pt x="201" y="332"/>
                      </a:cubicBezTo>
                      <a:cubicBezTo>
                        <a:pt x="200" y="325"/>
                        <a:pt x="199" y="319"/>
                        <a:pt x="199" y="313"/>
                      </a:cubicBezTo>
                      <a:lnTo>
                        <a:pt x="199" y="104"/>
                      </a:lnTo>
                      <a:cubicBezTo>
                        <a:pt x="199" y="76"/>
                        <a:pt x="211" y="50"/>
                        <a:pt x="230" y="31"/>
                      </a:cubicBezTo>
                      <a:cubicBezTo>
                        <a:pt x="248" y="12"/>
                        <a:pt x="274" y="0"/>
                        <a:pt x="303" y="0"/>
                      </a:cubicBezTo>
                      <a:close/>
                      <a:moveTo>
                        <a:pt x="130" y="344"/>
                      </a:moveTo>
                      <a:lnTo>
                        <a:pt x="130" y="344"/>
                      </a:lnTo>
                      <a:cubicBezTo>
                        <a:pt x="83" y="344"/>
                        <a:pt x="45" y="382"/>
                        <a:pt x="45" y="429"/>
                      </a:cubicBezTo>
                      <a:cubicBezTo>
                        <a:pt x="45" y="476"/>
                        <a:pt x="83" y="514"/>
                        <a:pt x="130" y="514"/>
                      </a:cubicBezTo>
                      <a:cubicBezTo>
                        <a:pt x="177" y="514"/>
                        <a:pt x="215" y="476"/>
                        <a:pt x="215" y="429"/>
                      </a:cubicBezTo>
                      <a:cubicBezTo>
                        <a:pt x="215" y="382"/>
                        <a:pt x="177" y="344"/>
                        <a:pt x="130" y="344"/>
                      </a:cubicBezTo>
                      <a:close/>
                      <a:moveTo>
                        <a:pt x="364" y="265"/>
                      </a:moveTo>
                      <a:lnTo>
                        <a:pt x="364" y="265"/>
                      </a:lnTo>
                      <a:cubicBezTo>
                        <a:pt x="307" y="265"/>
                        <a:pt x="261" y="311"/>
                        <a:pt x="261" y="368"/>
                      </a:cubicBezTo>
                      <a:cubicBezTo>
                        <a:pt x="261" y="425"/>
                        <a:pt x="307" y="471"/>
                        <a:pt x="364" y="471"/>
                      </a:cubicBezTo>
                      <a:cubicBezTo>
                        <a:pt x="420" y="471"/>
                        <a:pt x="466" y="425"/>
                        <a:pt x="466" y="368"/>
                      </a:cubicBezTo>
                      <a:cubicBezTo>
                        <a:pt x="466" y="311"/>
                        <a:pt x="420" y="265"/>
                        <a:pt x="364" y="265"/>
                      </a:cubicBezTo>
                      <a:close/>
                      <a:moveTo>
                        <a:pt x="274" y="748"/>
                      </a:moveTo>
                      <a:lnTo>
                        <a:pt x="274" y="748"/>
                      </a:lnTo>
                      <a:lnTo>
                        <a:pt x="274" y="601"/>
                      </a:lnTo>
                      <a:lnTo>
                        <a:pt x="285" y="601"/>
                      </a:lnTo>
                      <a:lnTo>
                        <a:pt x="285" y="748"/>
                      </a:lnTo>
                      <a:lnTo>
                        <a:pt x="285" y="771"/>
                      </a:lnTo>
                      <a:lnTo>
                        <a:pt x="446" y="771"/>
                      </a:lnTo>
                      <a:lnTo>
                        <a:pt x="446" y="748"/>
                      </a:lnTo>
                      <a:lnTo>
                        <a:pt x="446" y="601"/>
                      </a:lnTo>
                      <a:lnTo>
                        <a:pt x="457" y="601"/>
                      </a:lnTo>
                      <a:lnTo>
                        <a:pt x="457" y="748"/>
                      </a:lnTo>
                      <a:lnTo>
                        <a:pt x="522" y="748"/>
                      </a:lnTo>
                      <a:lnTo>
                        <a:pt x="522" y="548"/>
                      </a:lnTo>
                      <a:cubicBezTo>
                        <a:pt x="522" y="512"/>
                        <a:pt x="493" y="483"/>
                        <a:pt x="458" y="483"/>
                      </a:cubicBezTo>
                      <a:cubicBezTo>
                        <a:pt x="262" y="483"/>
                        <a:pt x="468" y="483"/>
                        <a:pt x="271" y="483"/>
                      </a:cubicBezTo>
                      <a:cubicBezTo>
                        <a:pt x="236" y="483"/>
                        <a:pt x="207" y="512"/>
                        <a:pt x="207" y="548"/>
                      </a:cubicBezTo>
                      <a:lnTo>
                        <a:pt x="207" y="748"/>
                      </a:lnTo>
                      <a:cubicBezTo>
                        <a:pt x="218" y="748"/>
                        <a:pt x="245" y="748"/>
                        <a:pt x="274" y="748"/>
                      </a:cubicBezTo>
                      <a:close/>
                      <a:moveTo>
                        <a:pt x="55" y="743"/>
                      </a:moveTo>
                      <a:lnTo>
                        <a:pt x="55" y="743"/>
                      </a:lnTo>
                      <a:lnTo>
                        <a:pt x="55" y="622"/>
                      </a:lnTo>
                      <a:lnTo>
                        <a:pt x="65" y="622"/>
                      </a:lnTo>
                      <a:lnTo>
                        <a:pt x="65" y="743"/>
                      </a:lnTo>
                      <a:lnTo>
                        <a:pt x="65" y="757"/>
                      </a:lnTo>
                      <a:lnTo>
                        <a:pt x="174" y="757"/>
                      </a:lnTo>
                      <a:lnTo>
                        <a:pt x="174" y="548"/>
                      </a:lnTo>
                      <a:cubicBezTo>
                        <a:pt x="174" y="540"/>
                        <a:pt x="175" y="532"/>
                        <a:pt x="177" y="524"/>
                      </a:cubicBezTo>
                      <a:lnTo>
                        <a:pt x="53" y="524"/>
                      </a:lnTo>
                      <a:cubicBezTo>
                        <a:pt x="24" y="524"/>
                        <a:pt x="0" y="548"/>
                        <a:pt x="0" y="577"/>
                      </a:cubicBezTo>
                      <a:lnTo>
                        <a:pt x="0" y="743"/>
                      </a:lnTo>
                      <a:cubicBezTo>
                        <a:pt x="10" y="743"/>
                        <a:pt x="32" y="743"/>
                        <a:pt x="55" y="7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105" name="Rectangle 14"/>
              <p:cNvSpPr>
                <a:spLocks noChangeArrowheads="1"/>
              </p:cNvSpPr>
              <p:nvPr/>
            </p:nvSpPr>
            <p:spPr bwMode="auto">
              <a:xfrm>
                <a:off x="5581874" y="5405176"/>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5</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106" name="TextBox 59"/>
              <p:cNvSpPr txBox="1">
                <a:spLocks noChangeArrowheads="1"/>
              </p:cNvSpPr>
              <p:nvPr/>
            </p:nvSpPr>
            <p:spPr bwMode="auto">
              <a:xfrm>
                <a:off x="6566161" y="5309926"/>
                <a:ext cx="2940050" cy="43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313D51"/>
                    </a:solidFill>
                    <a:latin typeface="思源黑体" panose="020B0500000000000000" pitchFamily="34" charset="-122"/>
                    <a:ea typeface="思源黑体" panose="020B0500000000000000" pitchFamily="34" charset="-122"/>
                  </a:rPr>
                  <a:t>必答问题</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101" name="组合 100"/>
            <p:cNvGrpSpPr/>
            <p:nvPr/>
          </p:nvGrpSpPr>
          <p:grpSpPr>
            <a:xfrm flipH="1">
              <a:off x="6433491" y="5606482"/>
              <a:ext cx="4171535" cy="80892"/>
              <a:chOff x="2272062" y="2596259"/>
              <a:chExt cx="4173708" cy="80934"/>
            </a:xfrm>
          </p:grpSpPr>
          <p:cxnSp>
            <p:nvCxnSpPr>
              <p:cNvPr id="102" name="直接连接符 10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103" name="矩形 10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fill="hold"/>
                                        <p:tgtEl>
                                          <p:spTgt spid="99"/>
                                        </p:tgtEl>
                                        <p:attrNameLst>
                                          <p:attrName>ppt_x</p:attrName>
                                        </p:attrNameLst>
                                      </p:cBhvr>
                                      <p:tavLst>
                                        <p:tav tm="0">
                                          <p:val>
                                            <p:strVal val="1+#ppt_w/2"/>
                                          </p:val>
                                        </p:tav>
                                        <p:tav tm="100000">
                                          <p:val>
                                            <p:strVal val="#ppt_x"/>
                                          </p:val>
                                        </p:tav>
                                      </p:tavLst>
                                    </p:anim>
                                    <p:anim calcmode="lin" valueType="num">
                                      <p:cBhvr additive="base">
                                        <p:cTn id="8" dur="5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23670" y="1223645"/>
            <a:ext cx="2225052"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432132" y="829645"/>
            <a:ext cx="4023264" cy="456129"/>
          </a:xfrm>
        </p:spPr>
        <p:txBody>
          <a:bodyPr/>
          <a:lstStyle/>
          <a:p>
            <a:pPr>
              <a:lnSpc>
                <a:spcPct val="120000"/>
              </a:lnSpc>
            </a:pPr>
            <a:r>
              <a:rPr lang="en-US" altLang="zh-CN" dirty="0"/>
              <a:t>Lab 2B </a:t>
            </a:r>
            <a:r>
              <a:rPr lang="zh-CN" altLang="en-US" dirty="0"/>
              <a:t>任务</a:t>
            </a:r>
            <a:r>
              <a:rPr lang="zh-CN" altLang="en-US" dirty="0"/>
              <a:t>说明</a:t>
            </a:r>
            <a:endParaRPr lang="zh-CN" altLang="en-US" dirty="0"/>
          </a:p>
        </p:txBody>
      </p:sp>
      <p:sp>
        <p:nvSpPr>
          <p:cNvPr id="18" name="矩形 17"/>
          <p:cNvSpPr/>
          <p:nvPr/>
        </p:nvSpPr>
        <p:spPr>
          <a:xfrm>
            <a:off x="668655" y="1530350"/>
            <a:ext cx="5384165" cy="35217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20000"/>
              </a:lnSpc>
            </a:pPr>
            <a:r>
              <a:rPr lang="zh-CN" altLang="en-US" sz="20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日志不一致的处理：</a:t>
            </a:r>
            <a:r>
              <a:rPr b="1" dirty="0">
                <a:solidFill>
                  <a:schemeClr val="accent4"/>
                </a:solidFill>
                <a:latin typeface="思源黑体" panose="020B0500000000000000" pitchFamily="34" charset="-122"/>
                <a:ea typeface="思源黑体" panose="020B0500000000000000" pitchFamily="34" charset="-122"/>
                <a:sym typeface="Arial" panose="020B0604020202020204" pitchFamily="34" charset="0"/>
              </a:rPr>
              <a:t>强制覆盖</a:t>
            </a:r>
            <a:endParaRPr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gn="l">
              <a:lnSpc>
                <a:spcPct val="120000"/>
              </a:lnSpc>
              <a:buClrTx/>
              <a:buSzTx/>
              <a:buNone/>
            </a:pPr>
            <a:r>
              <a:rPr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 </a:t>
            </a:r>
            <a:r>
              <a:rPr lang="zh-CN"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思想：</a:t>
            </a:r>
            <a:endParaRPr lang="zh-CN"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gn="l">
              <a:lnSpc>
                <a:spcPct val="120000"/>
              </a:lnSpc>
              <a:buClrTx/>
              <a:buSzTx/>
              <a:buNone/>
            </a:pPr>
            <a:r>
              <a:rPr lang="zh-CN"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 </a:t>
            </a:r>
            <a:r>
              <a:rPr lang="en-US" altLang="zh-CN"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 </a:t>
            </a:r>
            <a:r>
              <a:rPr lang="en-US" altLang="zh-CN"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Leader找到日志一致性恢复的</a:t>
            </a:r>
            <a:r>
              <a:rPr lang="en-US" altLang="zh-CN" sz="1600" b="1" dirty="0">
                <a:solidFill>
                  <a:schemeClr val="accent4"/>
                </a:solidFill>
                <a:latin typeface="思源黑体" panose="020B0500000000000000" pitchFamily="34" charset="-122"/>
                <a:ea typeface="思源黑体" panose="020B0500000000000000" pitchFamily="34" charset="-122"/>
                <a:sym typeface="Arial" panose="020B0604020202020204" pitchFamily="34" charset="0"/>
              </a:rPr>
              <a:t>“最后一致点”</a:t>
            </a:r>
            <a:r>
              <a:rPr lang="en-US" altLang="zh-CN"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，并</a:t>
            </a:r>
            <a:r>
              <a:rPr lang="en-US" altLang="zh-CN" sz="1600" b="1" dirty="0">
                <a:solidFill>
                  <a:schemeClr val="accent4"/>
                </a:solidFill>
                <a:latin typeface="思源黑体" panose="020B0500000000000000" pitchFamily="34" charset="-122"/>
                <a:ea typeface="思源黑体" panose="020B0500000000000000" pitchFamily="34" charset="-122"/>
                <a:sym typeface="Arial" panose="020B0604020202020204" pitchFamily="34" charset="0"/>
              </a:rPr>
              <a:t>将其之后的日志条目复制到Follower</a:t>
            </a:r>
            <a:r>
              <a:rPr lang="en-US" altLang="zh-CN"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。所有的这些操作都在进行</a:t>
            </a:r>
            <a:r>
              <a:rPr lang="en-US" altLang="zh-CN" sz="1600" b="1" dirty="0">
                <a:solidFill>
                  <a:schemeClr val="accent3"/>
                </a:solidFill>
                <a:latin typeface="思源黑体" panose="020B0500000000000000" pitchFamily="34" charset="-122"/>
                <a:ea typeface="思源黑体" panose="020B0500000000000000" pitchFamily="34" charset="-122"/>
                <a:sym typeface="Arial" panose="020B0604020202020204" pitchFamily="34" charset="0"/>
              </a:rPr>
              <a:t>附加日志 RPCs 的一致性检查时</a:t>
            </a:r>
            <a:r>
              <a:rPr lang="en-US" altLang="zh-CN"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完成。</a:t>
            </a:r>
            <a:endParaRPr lang="en-US" altLang="zh-CN"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gn="l">
              <a:lnSpc>
                <a:spcPct val="120000"/>
              </a:lnSpc>
              <a:buClrTx/>
              <a:buSzTx/>
              <a:buNone/>
            </a:pPr>
            <a:endParaRPr lang="en-US" altLang="zh-CN"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gn="l">
              <a:lnSpc>
                <a:spcPct val="120000"/>
              </a:lnSpc>
              <a:buClrTx/>
              <a:buSzTx/>
              <a:buNone/>
            </a:pPr>
            <a:r>
              <a:rPr lang="zh-CN" sz="18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实现：</a:t>
            </a:r>
            <a:endParaRPr lang="zh-CN" sz="1800"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gn="l">
              <a:lnSpc>
                <a:spcPct val="120000"/>
              </a:lnSpc>
              <a:buClrTx/>
              <a:buSzTx/>
              <a:buNone/>
            </a:pPr>
            <a:r>
              <a:rPr lang="en-US" altLang="zh-CN"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    Leader针对每一个Follower维护一个 nextIndex，表示下一个需要复制到Follower的日志条目的索引地址；当Follower的日志与Leader不一致时，Leader会减少 `nextIndex` 并重试，直到日志一致。</a:t>
            </a:r>
            <a:endParaRPr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p:txBody>
      </p:sp>
      <p:sp>
        <p:nvSpPr>
          <p:cNvPr id="6" name="矩形 5"/>
          <p:cNvSpPr/>
          <p:nvPr/>
        </p:nvSpPr>
        <p:spPr>
          <a:xfrm>
            <a:off x="6211570" y="4860925"/>
            <a:ext cx="5111115" cy="11245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p>
            <a:pPr>
              <a:lnSpc>
                <a:spcPct val="120000"/>
              </a:lnSpc>
            </a:pPr>
            <a:r>
              <a:rPr lang="zh-CN" altLang="en-US"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Leader和Follower之间的日志可能会因为Leader崩溃或网络问题而不一致。可能的情况包括：</a:t>
            </a:r>
            <a:endParaRPr lang="zh-CN" altLang="en-US"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r>
              <a:rPr lang="zh-CN" altLang="en-US" sz="14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1.Follower丢失某些日志条目，或拥有Leader没有的条目。</a:t>
            </a:r>
            <a:endParaRPr lang="zh-CN" altLang="en-US" sz="1400"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r>
              <a:rPr lang="zh-CN" altLang="en-US" sz="14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2.Leader在不同任期内记录了不同的日志条目。</a:t>
            </a:r>
            <a:endParaRPr lang="zh-CN" altLang="en-US" sz="1400"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p:txBody>
      </p:sp>
      <p:pic>
        <p:nvPicPr>
          <p:cNvPr id="3" name="图片 2"/>
          <p:cNvPicPr>
            <a:picLocks noChangeAspect="1"/>
          </p:cNvPicPr>
          <p:nvPr/>
        </p:nvPicPr>
        <p:blipFill>
          <a:blip r:embed="rId1"/>
          <a:stretch>
            <a:fillRect/>
          </a:stretch>
        </p:blipFill>
        <p:spPr>
          <a:xfrm>
            <a:off x="6262370" y="1111250"/>
            <a:ext cx="5208905" cy="35782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1"/>
          <a:stretch>
            <a:fillRect/>
          </a:stretch>
        </p:blipFill>
        <p:spPr>
          <a:xfrm>
            <a:off x="5892800" y="434340"/>
            <a:ext cx="5917565" cy="3027680"/>
          </a:xfrm>
          <a:prstGeom prst="rect">
            <a:avLst/>
          </a:prstGeom>
          <a:ln>
            <a:solidFill>
              <a:srgbClr val="FFC000"/>
            </a:solidFill>
            <a:prstDash val="sysDash"/>
          </a:ln>
        </p:spPr>
      </p:pic>
      <p:pic>
        <p:nvPicPr>
          <p:cNvPr id="43" name="图片 42"/>
          <p:cNvPicPr>
            <a:picLocks noChangeAspect="1"/>
          </p:cNvPicPr>
          <p:nvPr/>
        </p:nvPicPr>
        <p:blipFill>
          <a:blip r:embed="rId2"/>
          <a:stretch>
            <a:fillRect/>
          </a:stretch>
        </p:blipFill>
        <p:spPr>
          <a:xfrm>
            <a:off x="423545" y="3743325"/>
            <a:ext cx="2990215" cy="1310640"/>
          </a:xfrm>
          <a:prstGeom prst="rect">
            <a:avLst/>
          </a:prstGeom>
          <a:ln>
            <a:solidFill>
              <a:schemeClr val="accent3"/>
            </a:solidFill>
            <a:prstDash val="sysDash"/>
          </a:ln>
        </p:spPr>
      </p:pic>
      <p:sp>
        <p:nvSpPr>
          <p:cNvPr id="2" name="矩形 1"/>
          <p:cNvSpPr/>
          <p:nvPr/>
        </p:nvSpPr>
        <p:spPr>
          <a:xfrm>
            <a:off x="1388109" y="1199515"/>
            <a:ext cx="2074181"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337310" y="395605"/>
            <a:ext cx="5024120" cy="680085"/>
          </a:xfrm>
        </p:spPr>
        <p:txBody>
          <a:bodyPr/>
          <a:lstStyle/>
          <a:p>
            <a:pPr>
              <a:lnSpc>
                <a:spcPct val="120000"/>
              </a:lnSpc>
            </a:pPr>
            <a:r>
              <a:rPr sz="2800" dirty="0">
                <a:sym typeface="+mn-ea"/>
              </a:rPr>
              <a:t>sendAppendEntries</a:t>
            </a:r>
            <a:br>
              <a:rPr sz="2800" dirty="0">
                <a:sym typeface="+mn-ea"/>
              </a:rPr>
            </a:br>
            <a:r>
              <a:rPr lang="en-US" sz="2800" dirty="0">
                <a:sym typeface="+mn-ea"/>
              </a:rPr>
              <a:t>(Leader</a:t>
            </a:r>
            <a:r>
              <a:rPr lang="zh-CN" altLang="en-US" sz="2800" dirty="0">
                <a:sym typeface="+mn-ea"/>
              </a:rPr>
              <a:t>发送日志</a:t>
            </a:r>
            <a:r>
              <a:rPr lang="zh-CN" altLang="en-US" sz="2800" dirty="0">
                <a:sym typeface="+mn-ea"/>
              </a:rPr>
              <a:t>条目）</a:t>
            </a:r>
            <a:endParaRPr lang="zh-CN" altLang="en-US" sz="2800" dirty="0">
              <a:sym typeface="+mn-ea"/>
            </a:endParaRPr>
          </a:p>
        </p:txBody>
      </p:sp>
      <p:sp>
        <p:nvSpPr>
          <p:cNvPr id="12" name="矩形 11"/>
          <p:cNvSpPr/>
          <p:nvPr/>
        </p:nvSpPr>
        <p:spPr>
          <a:xfrm>
            <a:off x="10183495" y="2096770"/>
            <a:ext cx="1177290" cy="3336925"/>
          </a:xfrm>
          <a:prstGeom prst="rect">
            <a:avLst/>
          </a:prstGeom>
        </p:spPr>
        <p:txBody>
          <a:bodyPr wrap="square" lIns="0" tIns="0" rIns="0" bIns="0">
            <a:noAutofit/>
          </a:bodyPr>
          <a:lstStyle/>
          <a:p>
            <a:pPr algn="just">
              <a:lnSpc>
                <a:spcPct val="120000"/>
              </a:lnSpc>
            </a:pPr>
            <a:endParaRPr sz="2400">
              <a:ea typeface="思源黑体" panose="020B0500000000000000" pitchFamily="34" charset="-122"/>
            </a:endParaRPr>
          </a:p>
        </p:txBody>
      </p:sp>
      <p:sp>
        <p:nvSpPr>
          <p:cNvPr id="14" name="矩形 13"/>
          <p:cNvSpPr/>
          <p:nvPr/>
        </p:nvSpPr>
        <p:spPr>
          <a:xfrm>
            <a:off x="7543165" y="1940560"/>
            <a:ext cx="2640330" cy="546100"/>
          </a:xfrm>
          <a:prstGeom prst="rect">
            <a:avLst/>
          </a:prstGeom>
        </p:spPr>
        <p:txBody>
          <a:bodyPr wrap="square" lIns="0" tIns="0" rIns="0" bIns="0">
            <a:noAutofit/>
          </a:bodyPr>
          <a:lstStyle/>
          <a:p>
            <a:pPr algn="just">
              <a:lnSpc>
                <a:spcPct val="120000"/>
              </a:lnSpc>
            </a:pPr>
            <a:endParaRPr lang="zh-CN" altLang="en-US" dirty="0">
              <a:solidFill>
                <a:srgbClr val="244C89"/>
              </a:solidFill>
              <a:latin typeface="+mj-lt"/>
              <a:ea typeface="思源黑体" panose="020B0500000000000000" pitchFamily="34" charset="-122"/>
              <a:cs typeface="+mj-cs"/>
            </a:endParaRPr>
          </a:p>
        </p:txBody>
      </p:sp>
      <p:grpSp>
        <p:nvGrpSpPr>
          <p:cNvPr id="5" name="画布 1"/>
          <p:cNvGrpSpPr/>
          <p:nvPr/>
        </p:nvGrpSpPr>
        <p:grpSpPr>
          <a:xfrm>
            <a:off x="74295" y="2748280"/>
            <a:ext cx="7938770" cy="4662170"/>
            <a:chOff x="0" y="0"/>
            <a:chExt cx="7938770" cy="4662170"/>
          </a:xfrm>
        </p:grpSpPr>
        <p:sp>
          <p:nvSpPr>
            <p:cNvPr id="6" name="画布 1"/>
            <p:cNvSpPr/>
            <p:nvPr/>
          </p:nvSpPr>
          <p:spPr>
            <a:xfrm>
              <a:off x="0" y="0"/>
              <a:ext cx="7938770" cy="4662170"/>
            </a:xfrm>
            <a:prstGeom prst="rect">
              <a:avLst/>
            </a:prstGeom>
          </p:spPr>
        </p:sp>
        <p:sp>
          <p:nvSpPr>
            <p:cNvPr id="7" name="椭圆 2"/>
            <p:cNvSpPr/>
            <p:nvPr/>
          </p:nvSpPr>
          <p:spPr>
            <a:xfrm>
              <a:off x="417195" y="191770"/>
              <a:ext cx="958215" cy="535940"/>
            </a:xfrm>
            <a:prstGeom prst="ellipse">
              <a:avLst/>
            </a:prstGeom>
            <a:solidFill>
              <a:schemeClr val="accent3"/>
            </a:solidFill>
            <a:ln>
              <a:solidFill>
                <a:schemeClr val="accent3"/>
              </a:solidFill>
            </a:ln>
          </p:spPr>
          <p:style>
            <a:lnRef idx="2">
              <a:schemeClr val="accent1">
                <a:lumMod val="75000"/>
              </a:schemeClr>
            </a:lnRef>
            <a:fillRef idx="1">
              <a:schemeClr val="accent1"/>
            </a:fillRef>
            <a:effectRef idx="0">
              <a:srgbClr val="FFFFFF"/>
            </a:effectRef>
            <a:fontRef idx="minor">
              <a:schemeClr val="lt1"/>
            </a:fontRef>
          </p:style>
        </p:sp>
        <p:sp>
          <p:nvSpPr>
            <p:cNvPr id="8" name="文本框 3"/>
            <p:cNvSpPr txBox="1"/>
            <p:nvPr/>
          </p:nvSpPr>
          <p:spPr>
            <a:xfrm>
              <a:off x="548640" y="243840"/>
              <a:ext cx="765175" cy="49911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sz="16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leader</a:t>
              </a:r>
              <a:endParaRPr lang="en-US" altLang="zh-CN" sz="16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p:txBody>
        </p:sp>
      </p:grpSp>
      <p:sp>
        <p:nvSpPr>
          <p:cNvPr id="18" name="文本框 17"/>
          <p:cNvSpPr txBox="1"/>
          <p:nvPr/>
        </p:nvSpPr>
        <p:spPr>
          <a:xfrm>
            <a:off x="2015490" y="2883535"/>
            <a:ext cx="2085975" cy="716280"/>
          </a:xfrm>
          <a:prstGeom prst="rect">
            <a:avLst/>
          </a:prstGeom>
          <a:solidFill>
            <a:schemeClr val="accent3"/>
          </a:solidFill>
        </p:spPr>
        <p:txBody>
          <a:bodyPr wrap="square" rtlCol="0">
            <a:noAutofit/>
          </a:bodyPr>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构建日志</a:t>
            </a:r>
            <a:r>
              <a:rPr lang="zh-CN" altLang="en-US" sz="1400" b="1" kern="100">
                <a:solidFill>
                  <a:srgbClr val="FFFFFF"/>
                </a:solidFill>
                <a:latin typeface="Calibri" panose="020F0502020204030204"/>
                <a:ea typeface="宋体" panose="02010600030101010101" pitchFamily="2" charset="-122"/>
                <a:cs typeface="Times New Roman" panose="02020603050405020304"/>
              </a:rPr>
              <a:t>条目</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（将未发送的日志条目</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追加到请求中）</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p:txBody>
      </p:sp>
      <p:pic>
        <p:nvPicPr>
          <p:cNvPr id="21" name="图片 20"/>
          <p:cNvPicPr>
            <a:picLocks noChangeAspect="1"/>
          </p:cNvPicPr>
          <p:nvPr/>
        </p:nvPicPr>
        <p:blipFill>
          <a:blip r:embed="rId3"/>
          <a:stretch>
            <a:fillRect/>
          </a:stretch>
        </p:blipFill>
        <p:spPr>
          <a:xfrm>
            <a:off x="688340" y="1521460"/>
            <a:ext cx="4567555" cy="1274445"/>
          </a:xfrm>
          <a:prstGeom prst="rect">
            <a:avLst/>
          </a:prstGeom>
          <a:ln w="12700" cmpd="sng">
            <a:solidFill>
              <a:srgbClr val="4E81C0"/>
            </a:solidFill>
            <a:prstDash val="sysDot"/>
          </a:ln>
        </p:spPr>
      </p:pic>
      <p:cxnSp>
        <p:nvCxnSpPr>
          <p:cNvPr id="26" name="直接箭头连接符 25"/>
          <p:cNvCxnSpPr>
            <a:stCxn id="8" idx="3"/>
            <a:endCxn id="18" idx="1"/>
          </p:cNvCxnSpPr>
          <p:nvPr/>
        </p:nvCxnSpPr>
        <p:spPr>
          <a:xfrm>
            <a:off x="1388110" y="3241675"/>
            <a:ext cx="627380" cy="0"/>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sp>
        <p:nvSpPr>
          <p:cNvPr id="27" name="文本框 26"/>
          <p:cNvSpPr txBox="1"/>
          <p:nvPr/>
        </p:nvSpPr>
        <p:spPr>
          <a:xfrm>
            <a:off x="4596765" y="2974340"/>
            <a:ext cx="2085975" cy="544830"/>
          </a:xfrm>
          <a:prstGeom prst="rect">
            <a:avLst/>
          </a:prstGeom>
          <a:solidFill>
            <a:schemeClr val="accent3"/>
          </a:solidFill>
        </p:spPr>
        <p:txBody>
          <a:bodyPr wrap="square" rtlCol="0">
            <a:noAutofit/>
          </a:bodyPr>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发送AppendEntries 请求到其他节点</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p:txBody>
      </p:sp>
      <p:sp>
        <p:nvSpPr>
          <p:cNvPr id="29" name="菱形 28"/>
          <p:cNvSpPr/>
          <p:nvPr/>
        </p:nvSpPr>
        <p:spPr>
          <a:xfrm>
            <a:off x="4850765" y="4029710"/>
            <a:ext cx="1612900" cy="71247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u="heavy"/>
          </a:p>
        </p:txBody>
      </p:sp>
      <p:sp>
        <p:nvSpPr>
          <p:cNvPr id="30" name="文本框 29"/>
          <p:cNvSpPr txBox="1"/>
          <p:nvPr/>
        </p:nvSpPr>
        <p:spPr>
          <a:xfrm>
            <a:off x="2520315" y="4119880"/>
            <a:ext cx="1692910" cy="520065"/>
          </a:xfrm>
          <a:prstGeom prst="rect">
            <a:avLst/>
          </a:prstGeom>
          <a:solidFill>
            <a:schemeClr val="accent3"/>
          </a:solidFill>
        </p:spPr>
        <p:txBody>
          <a:bodyPr wrap="square" rtlCol="0">
            <a:noAutofit/>
          </a:bodyPr>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更新nextIndex 和 matchIndex</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p:txBody>
      </p:sp>
      <p:sp>
        <p:nvSpPr>
          <p:cNvPr id="31" name="文本框 30"/>
          <p:cNvSpPr txBox="1"/>
          <p:nvPr/>
        </p:nvSpPr>
        <p:spPr>
          <a:xfrm>
            <a:off x="5065395" y="5462270"/>
            <a:ext cx="1692910" cy="545465"/>
          </a:xfrm>
          <a:prstGeom prst="rect">
            <a:avLst/>
          </a:prstGeom>
          <a:solidFill>
            <a:schemeClr val="accent3"/>
          </a:solidFill>
        </p:spPr>
        <p:txBody>
          <a:bodyPr wrap="square" rtlCol="0">
            <a:noAutofit/>
          </a:bodyPr>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更新 commitIndex，</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提交</a:t>
            </a:r>
            <a:r>
              <a:rPr lang="zh-CN" altLang="en-US" sz="1400" b="1" kern="100">
                <a:solidFill>
                  <a:srgbClr val="FFFFFF"/>
                </a:solidFill>
                <a:latin typeface="Calibri" panose="020F0502020204030204"/>
                <a:ea typeface="宋体" panose="02010600030101010101" pitchFamily="2" charset="-122"/>
                <a:cs typeface="Times New Roman" panose="02020603050405020304"/>
              </a:rPr>
              <a:t>日志</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p:txBody>
      </p:sp>
      <p:sp>
        <p:nvSpPr>
          <p:cNvPr id="32" name="菱形 31"/>
          <p:cNvSpPr/>
          <p:nvPr/>
        </p:nvSpPr>
        <p:spPr>
          <a:xfrm>
            <a:off x="2377440" y="5245735"/>
            <a:ext cx="1968500" cy="9779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u="heavy"/>
          </a:p>
        </p:txBody>
      </p:sp>
      <p:sp>
        <p:nvSpPr>
          <p:cNvPr id="33" name="文本框 3"/>
          <p:cNvSpPr txBox="1"/>
          <p:nvPr/>
        </p:nvSpPr>
        <p:spPr>
          <a:xfrm>
            <a:off x="2602865" y="5427345"/>
            <a:ext cx="1527175" cy="44259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US" altLang="zh-CN"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检测接收到</a:t>
            </a:r>
            <a:endParaRPr lang="en-US" altLang="zh-CN"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en-US" altLang="zh-CN"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日志条目</a:t>
            </a: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的</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节点数</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p:txBody>
      </p:sp>
      <p:sp>
        <p:nvSpPr>
          <p:cNvPr id="34" name="菱形 33"/>
          <p:cNvSpPr/>
          <p:nvPr/>
        </p:nvSpPr>
        <p:spPr>
          <a:xfrm>
            <a:off x="7101205" y="3890645"/>
            <a:ext cx="1968500" cy="97790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u="heavy">
              <a:highlight>
                <a:srgbClr val="00FF00"/>
              </a:highlight>
            </a:endParaRPr>
          </a:p>
        </p:txBody>
      </p:sp>
      <p:sp>
        <p:nvSpPr>
          <p:cNvPr id="35" name="文本框 3"/>
          <p:cNvSpPr txBox="1"/>
          <p:nvPr/>
        </p:nvSpPr>
        <p:spPr>
          <a:xfrm>
            <a:off x="7322185" y="4164330"/>
            <a:ext cx="1527175" cy="44259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比较回复任期</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和当前</a:t>
            </a: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任期</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a:p>
            <a:pPr algn="ct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p:txBody>
      </p:sp>
      <p:sp>
        <p:nvSpPr>
          <p:cNvPr id="36" name="文本框 35"/>
          <p:cNvSpPr txBox="1"/>
          <p:nvPr/>
        </p:nvSpPr>
        <p:spPr>
          <a:xfrm>
            <a:off x="7227570" y="5427345"/>
            <a:ext cx="1692910" cy="545465"/>
          </a:xfrm>
          <a:prstGeom prst="rect">
            <a:avLst/>
          </a:prstGeom>
          <a:solidFill>
            <a:schemeClr val="accent4"/>
          </a:solidFill>
        </p:spPr>
        <p:txBody>
          <a:bodyPr wrap="square" rtlCol="0">
            <a:noAutofit/>
          </a:bodyPr>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发现新</a:t>
            </a:r>
            <a:r>
              <a:rPr lang="en-US" altLang="zh-CN" sz="1400" b="1" kern="100">
                <a:solidFill>
                  <a:srgbClr val="FFFFFF"/>
                </a:solidFill>
                <a:latin typeface="Calibri" panose="020F0502020204030204"/>
                <a:ea typeface="宋体" panose="02010600030101010101" pitchFamily="2" charset="-122"/>
                <a:cs typeface="Times New Roman" panose="02020603050405020304"/>
              </a:rPr>
              <a:t>Leader</a:t>
            </a:r>
            <a:r>
              <a:rPr lang="zh-CN" altLang="en-US" sz="1400" b="1" kern="100">
                <a:solidFill>
                  <a:srgbClr val="FFFFFF"/>
                </a:solidFill>
                <a:latin typeface="Calibri" panose="020F0502020204030204"/>
                <a:ea typeface="宋体" panose="02010600030101010101" pitchFamily="2" charset="-122"/>
                <a:cs typeface="Times New Roman" panose="02020603050405020304"/>
              </a:rPr>
              <a:t>，</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切换至</a:t>
            </a:r>
            <a:r>
              <a:rPr lang="en-US" altLang="zh-CN" sz="1400" b="1" kern="100">
                <a:solidFill>
                  <a:srgbClr val="FFFFFF"/>
                </a:solidFill>
                <a:latin typeface="Calibri" panose="020F0502020204030204"/>
                <a:ea typeface="宋体" panose="02010600030101010101" pitchFamily="2" charset="-122"/>
                <a:cs typeface="Times New Roman" panose="02020603050405020304"/>
              </a:rPr>
              <a:t>Follower</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a:p>
            <a:pPr algn="ctr">
              <a:buClrTx/>
              <a:buSzTx/>
              <a:buFontTx/>
            </a:pP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p:txBody>
      </p:sp>
      <p:sp>
        <p:nvSpPr>
          <p:cNvPr id="37" name="文本框 36"/>
          <p:cNvSpPr txBox="1"/>
          <p:nvPr/>
        </p:nvSpPr>
        <p:spPr>
          <a:xfrm>
            <a:off x="7101205" y="3155950"/>
            <a:ext cx="1920875" cy="545465"/>
          </a:xfrm>
          <a:prstGeom prst="rect">
            <a:avLst/>
          </a:prstGeom>
          <a:solidFill>
            <a:srgbClr val="00B0F0"/>
          </a:solidFill>
        </p:spPr>
        <p:txBody>
          <a:bodyPr wrap="square" rtlCol="0">
            <a:noAutofit/>
          </a:bodyPr>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处理日志</a:t>
            </a:r>
            <a:r>
              <a:rPr lang="zh-CN" altLang="en-US" sz="1400" b="1" kern="100">
                <a:solidFill>
                  <a:srgbClr val="FFFFFF"/>
                </a:solidFill>
                <a:latin typeface="Calibri" panose="020F0502020204030204"/>
                <a:ea typeface="宋体" panose="02010600030101010101" pitchFamily="2" charset="-122"/>
                <a:cs typeface="Times New Roman" panose="02020603050405020304"/>
              </a:rPr>
              <a:t>冲突：</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回退至正确日志</a:t>
            </a:r>
            <a:r>
              <a:rPr lang="zh-CN" altLang="en-US" sz="1400" b="1" kern="100">
                <a:solidFill>
                  <a:srgbClr val="FFFFFF"/>
                </a:solidFill>
                <a:latin typeface="Calibri" panose="020F0502020204030204"/>
                <a:ea typeface="宋体" panose="02010600030101010101" pitchFamily="2" charset="-122"/>
                <a:cs typeface="Times New Roman" panose="02020603050405020304"/>
              </a:rPr>
              <a:t>索引</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p:txBody>
      </p:sp>
      <p:sp>
        <p:nvSpPr>
          <p:cNvPr id="38" name="文本框 3"/>
          <p:cNvSpPr txBox="1"/>
          <p:nvPr/>
        </p:nvSpPr>
        <p:spPr>
          <a:xfrm>
            <a:off x="4893945" y="4119880"/>
            <a:ext cx="1527175" cy="44259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接收</a:t>
            </a: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和</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处理</a:t>
            </a: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响应</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p:txBody>
      </p:sp>
      <p:cxnSp>
        <p:nvCxnSpPr>
          <p:cNvPr id="39" name="直接箭头连接符 38"/>
          <p:cNvCxnSpPr>
            <a:stCxn id="18" idx="3"/>
            <a:endCxn id="27" idx="1"/>
          </p:cNvCxnSpPr>
          <p:nvPr/>
        </p:nvCxnSpPr>
        <p:spPr>
          <a:xfrm>
            <a:off x="4101465" y="3241675"/>
            <a:ext cx="495300" cy="5080"/>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cxnSp>
        <p:nvCxnSpPr>
          <p:cNvPr id="40" name="直接箭头连接符 39"/>
          <p:cNvCxnSpPr>
            <a:stCxn id="27" idx="2"/>
          </p:cNvCxnSpPr>
          <p:nvPr/>
        </p:nvCxnSpPr>
        <p:spPr>
          <a:xfrm flipH="1">
            <a:off x="5638800" y="3519170"/>
            <a:ext cx="1270" cy="535305"/>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cxnSp>
        <p:nvCxnSpPr>
          <p:cNvPr id="41" name="直接箭头连接符 40"/>
          <p:cNvCxnSpPr>
            <a:endCxn id="30" idx="3"/>
          </p:cNvCxnSpPr>
          <p:nvPr/>
        </p:nvCxnSpPr>
        <p:spPr>
          <a:xfrm flipH="1" flipV="1">
            <a:off x="4213225" y="4380230"/>
            <a:ext cx="663575" cy="4445"/>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sp>
        <p:nvSpPr>
          <p:cNvPr id="42" name="文本框 3"/>
          <p:cNvSpPr txBox="1"/>
          <p:nvPr/>
        </p:nvSpPr>
        <p:spPr>
          <a:xfrm>
            <a:off x="3898265" y="3829685"/>
            <a:ext cx="1527175" cy="44259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US" altLang="zh-CN"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rPr>
              <a:t>Follower</a:t>
            </a:r>
            <a:endParaRPr lang="en-US" altLang="zh-CN"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zh-CN" altLang="en-US"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rPr>
              <a:t>回复</a:t>
            </a:r>
            <a:r>
              <a:rPr lang="zh-CN" altLang="en-US"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rPr>
              <a:t>成功</a:t>
            </a:r>
            <a:endParaRPr lang="zh-CN" altLang="en-US"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endParaRPr>
          </a:p>
        </p:txBody>
      </p:sp>
      <p:cxnSp>
        <p:nvCxnSpPr>
          <p:cNvPr id="44" name="直接箭头连接符 43"/>
          <p:cNvCxnSpPr>
            <a:stCxn id="30" idx="2"/>
            <a:endCxn id="32" idx="0"/>
          </p:cNvCxnSpPr>
          <p:nvPr/>
        </p:nvCxnSpPr>
        <p:spPr>
          <a:xfrm flipH="1">
            <a:off x="3361690" y="4639945"/>
            <a:ext cx="5080" cy="605790"/>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cxnSp>
        <p:nvCxnSpPr>
          <p:cNvPr id="45" name="直接箭头连接符 44"/>
          <p:cNvCxnSpPr>
            <a:stCxn id="32" idx="3"/>
            <a:endCxn id="31" idx="1"/>
          </p:cNvCxnSpPr>
          <p:nvPr/>
        </p:nvCxnSpPr>
        <p:spPr>
          <a:xfrm>
            <a:off x="4345940" y="5734685"/>
            <a:ext cx="719455" cy="635"/>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sp>
        <p:nvSpPr>
          <p:cNvPr id="46" name="文本框 3"/>
          <p:cNvSpPr txBox="1"/>
          <p:nvPr/>
        </p:nvSpPr>
        <p:spPr>
          <a:xfrm>
            <a:off x="3781425" y="5163185"/>
            <a:ext cx="1527175" cy="44259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zh-CN" altLang="en-US"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rPr>
              <a:t>超过一半的</a:t>
            </a:r>
            <a:r>
              <a:rPr lang="zh-CN" altLang="en-US"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rPr>
              <a:t>节点</a:t>
            </a:r>
            <a:endParaRPr lang="zh-CN" altLang="en-US"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zh-CN" altLang="en-US"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rPr>
              <a:t>成功接收</a:t>
            </a:r>
            <a:endParaRPr lang="zh-CN" altLang="en-US"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endParaRPr>
          </a:p>
        </p:txBody>
      </p:sp>
      <p:cxnSp>
        <p:nvCxnSpPr>
          <p:cNvPr id="48" name="直接箭头连接符 47"/>
          <p:cNvCxnSpPr>
            <a:endCxn id="34" idx="1"/>
          </p:cNvCxnSpPr>
          <p:nvPr/>
        </p:nvCxnSpPr>
        <p:spPr>
          <a:xfrm>
            <a:off x="6477000" y="4378325"/>
            <a:ext cx="624205" cy="1270"/>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pic>
        <p:nvPicPr>
          <p:cNvPr id="51" name="图片 50"/>
          <p:cNvPicPr>
            <a:picLocks noChangeAspect="1"/>
          </p:cNvPicPr>
          <p:nvPr/>
        </p:nvPicPr>
        <p:blipFill>
          <a:blip r:embed="rId4"/>
          <a:stretch>
            <a:fillRect/>
          </a:stretch>
        </p:blipFill>
        <p:spPr>
          <a:xfrm>
            <a:off x="9012555" y="4639945"/>
            <a:ext cx="2719705" cy="1767840"/>
          </a:xfrm>
          <a:prstGeom prst="rect">
            <a:avLst/>
          </a:prstGeom>
          <a:ln>
            <a:solidFill>
              <a:schemeClr val="accent4"/>
            </a:solidFill>
            <a:prstDash val="sysDash"/>
          </a:ln>
        </p:spPr>
      </p:pic>
      <p:cxnSp>
        <p:nvCxnSpPr>
          <p:cNvPr id="53" name="直接箭头连接符 52"/>
          <p:cNvCxnSpPr>
            <a:stCxn id="34" idx="0"/>
            <a:endCxn id="37" idx="2"/>
          </p:cNvCxnSpPr>
          <p:nvPr/>
        </p:nvCxnSpPr>
        <p:spPr>
          <a:xfrm flipH="1" flipV="1">
            <a:off x="8061960" y="3701415"/>
            <a:ext cx="23495" cy="189230"/>
          </a:xfrm>
          <a:prstGeom prst="straightConnector1">
            <a:avLst/>
          </a:prstGeom>
          <a:ln>
            <a:solidFill>
              <a:srgbClr val="FFC000"/>
            </a:solidFill>
            <a:tailEnd type="arrow" w="med" len="med"/>
          </a:ln>
        </p:spPr>
        <p:style>
          <a:lnRef idx="3">
            <a:schemeClr val="accent1"/>
          </a:lnRef>
          <a:fillRef idx="0">
            <a:srgbClr val="FFFFFF"/>
          </a:fillRef>
          <a:effectRef idx="0">
            <a:srgbClr val="FFFFFF"/>
          </a:effectRef>
          <a:fontRef idx="minor">
            <a:schemeClr val="tx1"/>
          </a:fontRef>
        </p:style>
      </p:cxnSp>
      <p:cxnSp>
        <p:nvCxnSpPr>
          <p:cNvPr id="54" name="直接箭头连接符 53"/>
          <p:cNvCxnSpPr>
            <a:stCxn id="34" idx="2"/>
            <a:endCxn id="36" idx="0"/>
          </p:cNvCxnSpPr>
          <p:nvPr/>
        </p:nvCxnSpPr>
        <p:spPr>
          <a:xfrm flipH="1">
            <a:off x="8074025" y="4868545"/>
            <a:ext cx="11430" cy="5588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 58"/>
          <p:cNvPicPr>
            <a:picLocks noChangeAspect="1"/>
          </p:cNvPicPr>
          <p:nvPr/>
        </p:nvPicPr>
        <p:blipFill>
          <a:blip r:embed="rId1"/>
          <a:stretch>
            <a:fillRect/>
          </a:stretch>
        </p:blipFill>
        <p:spPr>
          <a:xfrm>
            <a:off x="7879715" y="1752600"/>
            <a:ext cx="3863975" cy="1788795"/>
          </a:xfrm>
          <a:prstGeom prst="rect">
            <a:avLst/>
          </a:prstGeom>
          <a:ln>
            <a:solidFill>
              <a:schemeClr val="accent3"/>
            </a:solidFill>
            <a:prstDash val="sysDash"/>
          </a:ln>
        </p:spPr>
      </p:pic>
      <p:sp>
        <p:nvSpPr>
          <p:cNvPr id="2" name="矩形 1"/>
          <p:cNvSpPr/>
          <p:nvPr/>
        </p:nvSpPr>
        <p:spPr>
          <a:xfrm>
            <a:off x="1388109" y="1199515"/>
            <a:ext cx="2074181"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337310" y="395605"/>
            <a:ext cx="5024120" cy="680085"/>
          </a:xfrm>
        </p:spPr>
        <p:txBody>
          <a:bodyPr/>
          <a:lstStyle/>
          <a:p>
            <a:pPr>
              <a:lnSpc>
                <a:spcPct val="120000"/>
              </a:lnSpc>
            </a:pPr>
            <a:r>
              <a:rPr sz="2800" dirty="0">
                <a:sym typeface="+mn-ea"/>
              </a:rPr>
              <a:t>AppendEntries</a:t>
            </a:r>
            <a:r>
              <a:rPr lang="en-US" sz="2800" dirty="0">
                <a:sym typeface="+mn-ea"/>
              </a:rPr>
              <a:t> RPC</a:t>
            </a:r>
            <a:br>
              <a:rPr sz="2800" dirty="0">
                <a:sym typeface="+mn-ea"/>
              </a:rPr>
            </a:br>
            <a:r>
              <a:rPr lang="en-US" sz="2800" dirty="0">
                <a:sym typeface="+mn-ea"/>
              </a:rPr>
              <a:t>(</a:t>
            </a:r>
            <a:r>
              <a:rPr lang="en-US" sz="2800" dirty="0">
                <a:sym typeface="+mn-ea"/>
              </a:rPr>
              <a:t>Follower的实现</a:t>
            </a:r>
            <a:r>
              <a:rPr lang="zh-CN" altLang="en-US" sz="2800" dirty="0">
                <a:sym typeface="+mn-ea"/>
              </a:rPr>
              <a:t>）</a:t>
            </a:r>
            <a:endParaRPr lang="zh-CN" altLang="en-US" sz="2800" dirty="0">
              <a:sym typeface="+mn-ea"/>
            </a:endParaRPr>
          </a:p>
        </p:txBody>
      </p:sp>
      <p:sp>
        <p:nvSpPr>
          <p:cNvPr id="12" name="矩形 11"/>
          <p:cNvSpPr/>
          <p:nvPr/>
        </p:nvSpPr>
        <p:spPr>
          <a:xfrm>
            <a:off x="10183495" y="2096770"/>
            <a:ext cx="1177290" cy="3336925"/>
          </a:xfrm>
          <a:prstGeom prst="rect">
            <a:avLst/>
          </a:prstGeom>
        </p:spPr>
        <p:txBody>
          <a:bodyPr wrap="square" lIns="0" tIns="0" rIns="0" bIns="0">
            <a:noAutofit/>
          </a:bodyPr>
          <a:lstStyle/>
          <a:p>
            <a:pPr algn="just">
              <a:lnSpc>
                <a:spcPct val="120000"/>
              </a:lnSpc>
            </a:pPr>
            <a:endParaRPr sz="2400">
              <a:ea typeface="思源黑体" panose="020B0500000000000000" pitchFamily="34" charset="-122"/>
            </a:endParaRPr>
          </a:p>
        </p:txBody>
      </p:sp>
      <p:sp>
        <p:nvSpPr>
          <p:cNvPr id="14" name="矩形 13"/>
          <p:cNvSpPr/>
          <p:nvPr/>
        </p:nvSpPr>
        <p:spPr>
          <a:xfrm>
            <a:off x="7543165" y="1940560"/>
            <a:ext cx="2640330" cy="546100"/>
          </a:xfrm>
          <a:prstGeom prst="rect">
            <a:avLst/>
          </a:prstGeom>
        </p:spPr>
        <p:txBody>
          <a:bodyPr wrap="square" lIns="0" tIns="0" rIns="0" bIns="0">
            <a:noAutofit/>
          </a:bodyPr>
          <a:lstStyle/>
          <a:p>
            <a:pPr algn="just">
              <a:lnSpc>
                <a:spcPct val="120000"/>
              </a:lnSpc>
            </a:pPr>
            <a:endParaRPr lang="zh-CN" altLang="en-US" dirty="0">
              <a:solidFill>
                <a:srgbClr val="244C89"/>
              </a:solidFill>
              <a:latin typeface="+mj-lt"/>
              <a:ea typeface="思源黑体" panose="020B0500000000000000" pitchFamily="34" charset="-122"/>
              <a:cs typeface="+mj-cs"/>
            </a:endParaRPr>
          </a:p>
        </p:txBody>
      </p:sp>
      <p:grpSp>
        <p:nvGrpSpPr>
          <p:cNvPr id="5" name="画布 1"/>
          <p:cNvGrpSpPr/>
          <p:nvPr/>
        </p:nvGrpSpPr>
        <p:grpSpPr>
          <a:xfrm>
            <a:off x="-32385" y="2309495"/>
            <a:ext cx="7938770" cy="5064125"/>
            <a:chOff x="0" y="-401955"/>
            <a:chExt cx="7938770" cy="5064125"/>
          </a:xfrm>
        </p:grpSpPr>
        <p:sp>
          <p:nvSpPr>
            <p:cNvPr id="6" name="画布 1"/>
            <p:cNvSpPr/>
            <p:nvPr/>
          </p:nvSpPr>
          <p:spPr>
            <a:xfrm>
              <a:off x="0" y="0"/>
              <a:ext cx="7938770" cy="4662170"/>
            </a:xfrm>
            <a:prstGeom prst="rect">
              <a:avLst/>
            </a:prstGeom>
          </p:spPr>
        </p:sp>
        <p:sp>
          <p:nvSpPr>
            <p:cNvPr id="7" name="椭圆 2"/>
            <p:cNvSpPr/>
            <p:nvPr/>
          </p:nvSpPr>
          <p:spPr>
            <a:xfrm>
              <a:off x="534670" y="-401955"/>
              <a:ext cx="958215" cy="535940"/>
            </a:xfrm>
            <a:prstGeom prst="ellipse">
              <a:avLst/>
            </a:prstGeom>
            <a:solidFill>
              <a:schemeClr val="accent3"/>
            </a:solidFill>
            <a:ln>
              <a:solidFill>
                <a:schemeClr val="accent3"/>
              </a:solidFill>
            </a:ln>
          </p:spPr>
          <p:style>
            <a:lnRef idx="2">
              <a:schemeClr val="accent1">
                <a:lumMod val="75000"/>
              </a:schemeClr>
            </a:lnRef>
            <a:fillRef idx="1">
              <a:schemeClr val="accent1"/>
            </a:fillRef>
            <a:effectRef idx="0">
              <a:srgbClr val="FFFFFF"/>
            </a:effectRef>
            <a:fontRef idx="minor">
              <a:schemeClr val="lt1"/>
            </a:fontRef>
          </p:style>
        </p:sp>
        <p:sp>
          <p:nvSpPr>
            <p:cNvPr id="8" name="文本框 3"/>
            <p:cNvSpPr txBox="1"/>
            <p:nvPr/>
          </p:nvSpPr>
          <p:spPr>
            <a:xfrm>
              <a:off x="487680" y="-365125"/>
              <a:ext cx="1005205" cy="49911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sz="16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Follower</a:t>
              </a:r>
              <a:endParaRPr lang="en-US" altLang="zh-CN" sz="16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p:txBody>
        </p:sp>
      </p:grpSp>
      <p:cxnSp>
        <p:nvCxnSpPr>
          <p:cNvPr id="26" name="直接箭头连接符 25"/>
          <p:cNvCxnSpPr/>
          <p:nvPr/>
        </p:nvCxnSpPr>
        <p:spPr>
          <a:xfrm>
            <a:off x="1520190" y="2614295"/>
            <a:ext cx="533400" cy="12700"/>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sp>
        <p:nvSpPr>
          <p:cNvPr id="29" name="菱形 28"/>
          <p:cNvSpPr/>
          <p:nvPr/>
        </p:nvSpPr>
        <p:spPr>
          <a:xfrm>
            <a:off x="1993265" y="2268855"/>
            <a:ext cx="1612900" cy="71247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u="heavy"/>
          </a:p>
        </p:txBody>
      </p:sp>
      <p:sp>
        <p:nvSpPr>
          <p:cNvPr id="30" name="文本框 29"/>
          <p:cNvSpPr txBox="1"/>
          <p:nvPr/>
        </p:nvSpPr>
        <p:spPr>
          <a:xfrm>
            <a:off x="3432175" y="3965575"/>
            <a:ext cx="1769110" cy="520065"/>
          </a:xfrm>
          <a:prstGeom prst="rect">
            <a:avLst/>
          </a:prstGeom>
          <a:solidFill>
            <a:schemeClr val="accent3"/>
          </a:solidFill>
        </p:spPr>
        <p:txBody>
          <a:bodyPr wrap="square" rtlCol="0">
            <a:noAutofit/>
          </a:bodyPr>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追加</a:t>
            </a:r>
            <a:r>
              <a:rPr lang="en-US" altLang="zh-CN" sz="1400" b="1" kern="100">
                <a:solidFill>
                  <a:srgbClr val="FFFFFF"/>
                </a:solidFill>
                <a:latin typeface="Calibri" panose="020F0502020204030204"/>
                <a:ea typeface="宋体" panose="02010600030101010101" pitchFamily="2" charset="-122"/>
                <a:cs typeface="Times New Roman" panose="02020603050405020304"/>
              </a:rPr>
              <a:t>Follower</a:t>
            </a:r>
            <a:r>
              <a:rPr lang="zh-CN" altLang="en-US" sz="1400" b="1" kern="100">
                <a:solidFill>
                  <a:srgbClr val="FFFFFF"/>
                </a:solidFill>
                <a:latin typeface="Calibri" panose="020F0502020204030204"/>
                <a:ea typeface="宋体" panose="02010600030101010101" pitchFamily="2" charset="-122"/>
                <a:cs typeface="Times New Roman" panose="02020603050405020304"/>
              </a:rPr>
              <a:t>日志中，不存在的</a:t>
            </a:r>
            <a:r>
              <a:rPr lang="zh-CN" altLang="en-US" sz="1400" b="1" kern="100">
                <a:solidFill>
                  <a:srgbClr val="FFFFFF"/>
                </a:solidFill>
                <a:latin typeface="Calibri" panose="020F0502020204030204"/>
                <a:ea typeface="宋体" panose="02010600030101010101" pitchFamily="2" charset="-122"/>
                <a:cs typeface="Times New Roman" panose="02020603050405020304"/>
              </a:rPr>
              <a:t>新条目</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p:txBody>
      </p:sp>
      <p:sp>
        <p:nvSpPr>
          <p:cNvPr id="31" name="文本框 30"/>
          <p:cNvSpPr txBox="1"/>
          <p:nvPr/>
        </p:nvSpPr>
        <p:spPr>
          <a:xfrm>
            <a:off x="815340" y="3841750"/>
            <a:ext cx="1985010" cy="767715"/>
          </a:xfrm>
          <a:prstGeom prst="rect">
            <a:avLst/>
          </a:prstGeom>
          <a:solidFill>
            <a:schemeClr val="accent3"/>
          </a:solidFill>
        </p:spPr>
        <p:txBody>
          <a:bodyPr wrap="square" rtlCol="0">
            <a:noAutofit/>
          </a:bodyPr>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更新 commitIndex，</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（如果 leaderCommit &gt; rf.commitIndex）</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p:txBody>
      </p:sp>
      <p:sp>
        <p:nvSpPr>
          <p:cNvPr id="37" name="文本框 36"/>
          <p:cNvSpPr txBox="1"/>
          <p:nvPr/>
        </p:nvSpPr>
        <p:spPr>
          <a:xfrm>
            <a:off x="5866130" y="3752850"/>
            <a:ext cx="2656840" cy="974725"/>
          </a:xfrm>
          <a:prstGeom prst="rect">
            <a:avLst/>
          </a:prstGeom>
          <a:solidFill>
            <a:srgbClr val="00B0F0"/>
          </a:solidFill>
        </p:spPr>
        <p:txBody>
          <a:bodyPr wrap="square" rtlCol="0">
            <a:noAutofit/>
          </a:bodyPr>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已存在条目和新条目</a:t>
            </a:r>
            <a:r>
              <a:rPr lang="zh-CN" altLang="en-US" sz="1400" b="1" kern="100">
                <a:solidFill>
                  <a:srgbClr val="FFFFFF"/>
                </a:solidFill>
                <a:latin typeface="Calibri" panose="020F0502020204030204"/>
                <a:ea typeface="宋体" panose="02010600030101010101" pitchFamily="2" charset="-122"/>
                <a:cs typeface="Times New Roman" panose="02020603050405020304"/>
              </a:rPr>
              <a:t>冲突：</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（prevLogIndex存在，任期</a:t>
            </a:r>
            <a:r>
              <a:rPr lang="zh-CN" altLang="en-US" sz="1400" b="1" kern="100">
                <a:solidFill>
                  <a:srgbClr val="FFFFFF"/>
                </a:solidFill>
                <a:latin typeface="Calibri" panose="020F0502020204030204"/>
                <a:ea typeface="宋体" panose="02010600030101010101" pitchFamily="2" charset="-122"/>
                <a:cs typeface="Times New Roman" panose="02020603050405020304"/>
              </a:rPr>
              <a:t>不同）</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删除</a:t>
            </a:r>
            <a:r>
              <a:rPr lang="zh-CN" altLang="en-US" sz="1400" b="1" kern="100">
                <a:solidFill>
                  <a:srgbClr val="FFFFFF"/>
                </a:solidFill>
                <a:latin typeface="Calibri" panose="020F0502020204030204"/>
                <a:ea typeface="宋体" panose="02010600030101010101" pitchFamily="2" charset="-122"/>
                <a:cs typeface="Times New Roman" panose="02020603050405020304"/>
              </a:rPr>
              <a:t>该条目，</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及其之后的所有条目</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p:txBody>
      </p:sp>
      <p:sp>
        <p:nvSpPr>
          <p:cNvPr id="38" name="文本框 3"/>
          <p:cNvSpPr txBox="1"/>
          <p:nvPr/>
        </p:nvSpPr>
        <p:spPr>
          <a:xfrm>
            <a:off x="2053590" y="2315210"/>
            <a:ext cx="1527175" cy="44259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检查</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en-US" altLang="zh-CN"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Leader</a:t>
            </a: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任期</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p:txBody>
      </p:sp>
      <p:sp>
        <p:nvSpPr>
          <p:cNvPr id="4" name="文本框 3"/>
          <p:cNvSpPr txBox="1"/>
          <p:nvPr/>
        </p:nvSpPr>
        <p:spPr>
          <a:xfrm>
            <a:off x="2210435" y="1585595"/>
            <a:ext cx="1179195" cy="304165"/>
          </a:xfrm>
          <a:prstGeom prst="rect">
            <a:avLst/>
          </a:prstGeom>
          <a:solidFill>
            <a:schemeClr val="accent4"/>
          </a:solidFill>
        </p:spPr>
        <p:txBody>
          <a:bodyPr wrap="square" rtlCol="0">
            <a:noAutofit/>
          </a:bodyPr>
          <a:p>
            <a:pPr algn="ctr">
              <a:buClrTx/>
              <a:buSzTx/>
              <a:buFontTx/>
            </a:pPr>
            <a:r>
              <a:rPr sz="1400" b="1" kern="100">
                <a:solidFill>
                  <a:srgbClr val="FFFFFF"/>
                </a:solidFill>
                <a:latin typeface="Calibri" panose="020F0502020204030204"/>
                <a:ea typeface="宋体" panose="02010600030101010101" pitchFamily="2" charset="-122"/>
                <a:cs typeface="Times New Roman" panose="02020603050405020304"/>
              </a:rPr>
              <a:t>返回 fals</a:t>
            </a:r>
            <a:r>
              <a:rPr lang="en-US" sz="1400" b="1" kern="100">
                <a:solidFill>
                  <a:srgbClr val="FFFFFF"/>
                </a:solidFill>
                <a:latin typeface="Calibri" panose="020F0502020204030204"/>
                <a:ea typeface="宋体" panose="02010600030101010101" pitchFamily="2" charset="-122"/>
                <a:cs typeface="Times New Roman" panose="02020603050405020304"/>
              </a:rPr>
              <a:t>e</a:t>
            </a:r>
            <a:endParaRPr lang="en-US" sz="1400" b="1" kern="100">
              <a:solidFill>
                <a:srgbClr val="FFFFFF"/>
              </a:solidFill>
              <a:latin typeface="Calibri" panose="020F0502020204030204"/>
              <a:ea typeface="宋体" panose="02010600030101010101" pitchFamily="2" charset="-122"/>
              <a:cs typeface="Times New Roman" panose="02020603050405020304"/>
            </a:endParaRPr>
          </a:p>
        </p:txBody>
      </p:sp>
      <p:sp>
        <p:nvSpPr>
          <p:cNvPr id="9" name="菱形 8"/>
          <p:cNvSpPr/>
          <p:nvPr/>
        </p:nvSpPr>
        <p:spPr>
          <a:xfrm>
            <a:off x="5960110" y="1940560"/>
            <a:ext cx="2468245" cy="143891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u="heavy"/>
          </a:p>
        </p:txBody>
      </p:sp>
      <p:sp>
        <p:nvSpPr>
          <p:cNvPr id="10" name="文本框 3"/>
          <p:cNvSpPr txBox="1"/>
          <p:nvPr/>
        </p:nvSpPr>
        <p:spPr>
          <a:xfrm>
            <a:off x="6310630" y="2267585"/>
            <a:ext cx="1875790" cy="44259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US" altLang="zh-CN"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Follower</a:t>
            </a: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日志寻找</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 索引</a:t>
            </a:r>
            <a:r>
              <a:rPr lang="en-US" altLang="zh-CN"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a:t>
            </a: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prevLogIndex </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 任期</a:t>
            </a:r>
            <a:r>
              <a:rPr lang="en-US" altLang="zh-CN"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a:t>
            </a: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prevLogTerm </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的日志条目</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p:txBody>
      </p:sp>
      <p:sp>
        <p:nvSpPr>
          <p:cNvPr id="11" name="文本框 10"/>
          <p:cNvSpPr txBox="1"/>
          <p:nvPr/>
        </p:nvSpPr>
        <p:spPr>
          <a:xfrm>
            <a:off x="6604635" y="1263015"/>
            <a:ext cx="1179195" cy="304165"/>
          </a:xfrm>
          <a:prstGeom prst="rect">
            <a:avLst/>
          </a:prstGeom>
          <a:solidFill>
            <a:schemeClr val="accent4"/>
          </a:solidFill>
        </p:spPr>
        <p:txBody>
          <a:bodyPr wrap="square" rtlCol="0">
            <a:noAutofit/>
          </a:bodyPr>
          <a:p>
            <a:pPr algn="ctr">
              <a:buClrTx/>
              <a:buSzTx/>
              <a:buFontTx/>
            </a:pPr>
            <a:r>
              <a:rPr sz="1400" b="1" kern="100">
                <a:solidFill>
                  <a:srgbClr val="FFFFFF"/>
                </a:solidFill>
                <a:latin typeface="Calibri" panose="020F0502020204030204"/>
                <a:ea typeface="宋体" panose="02010600030101010101" pitchFamily="2" charset="-122"/>
                <a:cs typeface="Times New Roman" panose="02020603050405020304"/>
              </a:rPr>
              <a:t>返回 fals</a:t>
            </a:r>
            <a:r>
              <a:rPr lang="en-US" sz="1400" b="1" kern="100">
                <a:solidFill>
                  <a:srgbClr val="FFFFFF"/>
                </a:solidFill>
                <a:latin typeface="Calibri" panose="020F0502020204030204"/>
                <a:ea typeface="宋体" panose="02010600030101010101" pitchFamily="2" charset="-122"/>
                <a:cs typeface="Times New Roman" panose="02020603050405020304"/>
              </a:rPr>
              <a:t>e</a:t>
            </a:r>
            <a:endParaRPr lang="en-US" sz="1400" b="1" kern="100">
              <a:solidFill>
                <a:srgbClr val="FFFFFF"/>
              </a:solidFill>
              <a:latin typeface="Calibri" panose="020F0502020204030204"/>
              <a:ea typeface="宋体" panose="02010600030101010101" pitchFamily="2" charset="-122"/>
              <a:cs typeface="Times New Roman" panose="02020603050405020304"/>
            </a:endParaRPr>
          </a:p>
        </p:txBody>
      </p:sp>
      <p:sp>
        <p:nvSpPr>
          <p:cNvPr id="13" name="文本框 3"/>
          <p:cNvSpPr txBox="1"/>
          <p:nvPr/>
        </p:nvSpPr>
        <p:spPr>
          <a:xfrm>
            <a:off x="1460500" y="1824990"/>
            <a:ext cx="1527175" cy="44259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US" altLang="zh-CN"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rPr>
              <a:t>Term&lt;</a:t>
            </a:r>
            <a:endParaRPr lang="en-US" altLang="zh-CN"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en-US" altLang="zh-CN"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rPr>
              <a:t>currentTerm?</a:t>
            </a:r>
            <a:endParaRPr lang="en-US" altLang="zh-CN"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endParaRPr>
          </a:p>
        </p:txBody>
      </p:sp>
      <p:cxnSp>
        <p:nvCxnSpPr>
          <p:cNvPr id="15" name="直接箭头连接符 14"/>
          <p:cNvCxnSpPr>
            <a:endCxn id="4" idx="2"/>
          </p:cNvCxnSpPr>
          <p:nvPr/>
        </p:nvCxnSpPr>
        <p:spPr>
          <a:xfrm flipV="1">
            <a:off x="2780665" y="1889760"/>
            <a:ext cx="19685" cy="425450"/>
          </a:xfrm>
          <a:prstGeom prst="straightConnector1">
            <a:avLst/>
          </a:prstGeom>
          <a:ln>
            <a:solidFill>
              <a:schemeClr val="accent4"/>
            </a:solidFill>
            <a:tailEnd type="arrow" w="med" len="med"/>
          </a:ln>
        </p:spPr>
        <p:style>
          <a:lnRef idx="3">
            <a:schemeClr val="accent1"/>
          </a:lnRef>
          <a:fillRef idx="0">
            <a:srgbClr val="FFFFFF"/>
          </a:fillRef>
          <a:effectRef idx="0">
            <a:srgbClr val="FFFFFF"/>
          </a:effectRef>
          <a:fontRef idx="minor">
            <a:schemeClr val="tx1"/>
          </a:fontRef>
        </p:style>
      </p:cxnSp>
      <p:cxnSp>
        <p:nvCxnSpPr>
          <p:cNvPr id="17" name="直接箭头连接符 16"/>
          <p:cNvCxnSpPr/>
          <p:nvPr/>
        </p:nvCxnSpPr>
        <p:spPr>
          <a:xfrm>
            <a:off x="3580765" y="2607310"/>
            <a:ext cx="286385" cy="6985"/>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cxnSp>
        <p:nvCxnSpPr>
          <p:cNvPr id="19" name="直接箭头连接符 18"/>
          <p:cNvCxnSpPr>
            <a:stCxn id="9" idx="0"/>
            <a:endCxn id="11" idx="2"/>
          </p:cNvCxnSpPr>
          <p:nvPr/>
        </p:nvCxnSpPr>
        <p:spPr>
          <a:xfrm flipV="1">
            <a:off x="7194550" y="1567180"/>
            <a:ext cx="0" cy="37338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
        <p:nvSpPr>
          <p:cNvPr id="20" name="文本框 3"/>
          <p:cNvSpPr txBox="1"/>
          <p:nvPr/>
        </p:nvSpPr>
        <p:spPr>
          <a:xfrm>
            <a:off x="6830060" y="1567180"/>
            <a:ext cx="1527175" cy="44259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US" altLang="zh-CN"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rPr>
              <a:t>Not</a:t>
            </a:r>
            <a:endParaRPr lang="en-US" altLang="zh-CN"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en-US" altLang="zh-CN"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rPr>
              <a:t>Found</a:t>
            </a:r>
            <a:endParaRPr lang="en-US" altLang="zh-CN"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endParaRPr>
          </a:p>
        </p:txBody>
      </p:sp>
      <p:cxnSp>
        <p:nvCxnSpPr>
          <p:cNvPr id="24" name="直接箭头连接符 23"/>
          <p:cNvCxnSpPr>
            <a:stCxn id="30" idx="1"/>
            <a:endCxn id="31" idx="3"/>
          </p:cNvCxnSpPr>
          <p:nvPr/>
        </p:nvCxnSpPr>
        <p:spPr>
          <a:xfrm flipH="1">
            <a:off x="2800350" y="4225925"/>
            <a:ext cx="631825" cy="0"/>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sp>
        <p:nvSpPr>
          <p:cNvPr id="25" name="菱形 24"/>
          <p:cNvSpPr/>
          <p:nvPr/>
        </p:nvSpPr>
        <p:spPr>
          <a:xfrm>
            <a:off x="3807460" y="2273300"/>
            <a:ext cx="1612900" cy="71247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u="heavy"/>
          </a:p>
        </p:txBody>
      </p:sp>
      <p:sp>
        <p:nvSpPr>
          <p:cNvPr id="28" name="文本框 3"/>
          <p:cNvSpPr txBox="1"/>
          <p:nvPr/>
        </p:nvSpPr>
        <p:spPr>
          <a:xfrm>
            <a:off x="3848100" y="2375535"/>
            <a:ext cx="1527175" cy="44259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日志</a:t>
            </a: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条目</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是否</a:t>
            </a: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为空</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p:txBody>
      </p:sp>
      <p:sp>
        <p:nvSpPr>
          <p:cNvPr id="47" name="文本框 46"/>
          <p:cNvSpPr txBox="1"/>
          <p:nvPr/>
        </p:nvSpPr>
        <p:spPr>
          <a:xfrm>
            <a:off x="4022090" y="1636395"/>
            <a:ext cx="1179195" cy="304165"/>
          </a:xfrm>
          <a:prstGeom prst="rect">
            <a:avLst/>
          </a:prstGeom>
          <a:solidFill>
            <a:schemeClr val="accent4"/>
          </a:solidFill>
        </p:spPr>
        <p:txBody>
          <a:bodyPr wrap="square" rtlCol="0">
            <a:noAutofit/>
          </a:bodyPr>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心跳</a:t>
            </a:r>
            <a:r>
              <a:rPr lang="zh-CN" altLang="en-US" sz="1400" b="1" kern="100">
                <a:solidFill>
                  <a:srgbClr val="FFFFFF"/>
                </a:solidFill>
                <a:latin typeface="Calibri" panose="020F0502020204030204"/>
                <a:ea typeface="宋体" panose="02010600030101010101" pitchFamily="2" charset="-122"/>
                <a:cs typeface="Times New Roman" panose="02020603050405020304"/>
              </a:rPr>
              <a:t>机制</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p:txBody>
      </p:sp>
      <p:cxnSp>
        <p:nvCxnSpPr>
          <p:cNvPr id="50" name="直接箭头连接符 49"/>
          <p:cNvCxnSpPr>
            <a:stCxn id="25" idx="0"/>
            <a:endCxn id="47" idx="2"/>
          </p:cNvCxnSpPr>
          <p:nvPr/>
        </p:nvCxnSpPr>
        <p:spPr>
          <a:xfrm flipH="1" flipV="1">
            <a:off x="4612005" y="1940560"/>
            <a:ext cx="1905" cy="3327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5" name="直接箭头连接符 54"/>
          <p:cNvCxnSpPr>
            <a:endCxn id="9" idx="1"/>
          </p:cNvCxnSpPr>
          <p:nvPr/>
        </p:nvCxnSpPr>
        <p:spPr>
          <a:xfrm>
            <a:off x="5372100" y="2625725"/>
            <a:ext cx="588010" cy="34290"/>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cxnSp>
        <p:nvCxnSpPr>
          <p:cNvPr id="56" name="直接箭头连接符 55"/>
          <p:cNvCxnSpPr>
            <a:stCxn id="9" idx="2"/>
            <a:endCxn id="37" idx="0"/>
          </p:cNvCxnSpPr>
          <p:nvPr/>
        </p:nvCxnSpPr>
        <p:spPr>
          <a:xfrm>
            <a:off x="7194550" y="3379470"/>
            <a:ext cx="0" cy="373380"/>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cxnSp>
        <p:nvCxnSpPr>
          <p:cNvPr id="57" name="直接箭头连接符 56"/>
          <p:cNvCxnSpPr>
            <a:stCxn id="37" idx="1"/>
            <a:endCxn id="30" idx="3"/>
          </p:cNvCxnSpPr>
          <p:nvPr/>
        </p:nvCxnSpPr>
        <p:spPr>
          <a:xfrm flipH="1" flipV="1">
            <a:off x="5201285" y="4225925"/>
            <a:ext cx="664845" cy="14605"/>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pic>
        <p:nvPicPr>
          <p:cNvPr id="58" name="图片 57"/>
          <p:cNvPicPr>
            <a:picLocks noChangeAspect="1"/>
          </p:cNvPicPr>
          <p:nvPr/>
        </p:nvPicPr>
        <p:blipFill>
          <a:blip r:embed="rId2"/>
          <a:stretch>
            <a:fillRect/>
          </a:stretch>
        </p:blipFill>
        <p:spPr>
          <a:xfrm>
            <a:off x="4775835" y="4727575"/>
            <a:ext cx="6755130" cy="1851025"/>
          </a:xfrm>
          <a:prstGeom prst="rect">
            <a:avLst/>
          </a:prstGeom>
          <a:ln>
            <a:solidFill>
              <a:schemeClr val="accent3"/>
            </a:solidFill>
            <a:prstDash val="sysDash"/>
          </a:ln>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08430" y="1102995"/>
            <a:ext cx="2435601" cy="581025"/>
          </a:xfrm>
          <a:prstGeom prst="rect">
            <a:avLst/>
          </a:prstGeom>
          <a:solidFill>
            <a:schemeClr val="bg1"/>
          </a:solidFill>
          <a:ln>
            <a:solidFill>
              <a:schemeClr val="bg1"/>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a:xfrm>
            <a:off x="1457960" y="847725"/>
            <a:ext cx="6217285" cy="455930"/>
          </a:xfrm>
        </p:spPr>
        <p:txBody>
          <a:bodyPr/>
          <a:lstStyle/>
          <a:p>
            <a:pPr>
              <a:lnSpc>
                <a:spcPct val="120000"/>
              </a:lnSpc>
            </a:pPr>
            <a:r>
              <a:rPr lang="zh-CN" altLang="en-US" dirty="0"/>
              <a:t>实验</a:t>
            </a:r>
            <a:r>
              <a:rPr lang="zh-CN" altLang="en-US" dirty="0"/>
              <a:t>结果</a:t>
            </a:r>
            <a:endParaRPr lang="zh-CN" altLang="en-US" dirty="0"/>
          </a:p>
        </p:txBody>
      </p:sp>
      <p:sp>
        <p:nvSpPr>
          <p:cNvPr id="4" name="文本框 3"/>
          <p:cNvSpPr txBox="1"/>
          <p:nvPr/>
        </p:nvSpPr>
        <p:spPr>
          <a:xfrm>
            <a:off x="577850" y="1518920"/>
            <a:ext cx="4744085" cy="1783080"/>
          </a:xfrm>
          <a:prstGeom prst="rect">
            <a:avLst/>
          </a:prstGeom>
          <a:noFill/>
        </p:spPr>
        <p:txBody>
          <a:bodyPr wrap="square" rtlCol="0" anchor="t">
            <a:noAutofit/>
          </a:bodyPr>
          <a:p>
            <a:r>
              <a:rPr lang="zh-CN" altLang="en-US" b="1"/>
              <a:t>测试样例：</a:t>
            </a:r>
            <a:endParaRPr lang="zh-CN" altLang="en-US" b="1"/>
          </a:p>
          <a:p>
            <a:r>
              <a:rPr lang="zh-CN" altLang="en-US"/>
              <a:t>TestBasicAgree2B：</a:t>
            </a:r>
            <a:r>
              <a:rPr lang="zh-CN" altLang="en-US" sz="1600"/>
              <a:t>测试Raft协议的基本一致性；</a:t>
            </a:r>
            <a:endParaRPr lang="zh-CN" altLang="en-US"/>
          </a:p>
          <a:p>
            <a:r>
              <a:rPr lang="zh-CN" altLang="en-US"/>
              <a:t>TestRPCBytes2B：</a:t>
            </a:r>
            <a:r>
              <a:rPr lang="zh-CN" altLang="en-US" sz="1600"/>
              <a:t>测试RPC字节数，确保每个命令只发送一次；</a:t>
            </a:r>
            <a:endParaRPr lang="zh-CN" altLang="en-US"/>
          </a:p>
          <a:p>
            <a:r>
              <a:rPr lang="zh-CN" altLang="en-US"/>
              <a:t>TestFollowerFailure2B：</a:t>
            </a:r>
            <a:r>
              <a:rPr lang="zh-CN" altLang="en-US" sz="1600"/>
              <a:t>测试Follower的逐步故障；</a:t>
            </a:r>
            <a:endParaRPr lang="zh-CN" altLang="en-US" sz="1600"/>
          </a:p>
          <a:p>
            <a:r>
              <a:rPr lang="zh-CN" altLang="en-US"/>
              <a:t>TestLeaderFailure2B：</a:t>
            </a:r>
            <a:r>
              <a:rPr lang="zh-CN" altLang="en-US" sz="1600">
                <a:sym typeface="+mn-ea"/>
              </a:rPr>
              <a:t>测试</a:t>
            </a:r>
            <a:r>
              <a:rPr lang="zh-CN" altLang="en-US" sz="1600"/>
              <a:t>Leader的故障处理</a:t>
            </a:r>
            <a:r>
              <a:rPr lang="zh-CN" altLang="en-US"/>
              <a:t>；</a:t>
            </a:r>
            <a:endParaRPr lang="zh-CN" altLang="en-US"/>
          </a:p>
          <a:p>
            <a:r>
              <a:rPr lang="zh-CN" altLang="en-US"/>
              <a:t>TestFailAgree2B：</a:t>
            </a:r>
            <a:r>
              <a:rPr lang="zh-CN" altLang="en-US" sz="1600"/>
              <a:t>测试Follower的恢复处理；</a:t>
            </a:r>
            <a:endParaRPr lang="zh-CN" altLang="en-US"/>
          </a:p>
          <a:p>
            <a:r>
              <a:rPr lang="zh-CN" altLang="en-US"/>
              <a:t>TestFailNoAgree2B：</a:t>
            </a:r>
            <a:r>
              <a:rPr lang="zh-CN" altLang="en-US" sz="1600"/>
              <a:t>测试过多Follower失联时的取消提交处理；</a:t>
            </a:r>
            <a:endParaRPr lang="zh-CN" altLang="en-US" sz="1600"/>
          </a:p>
          <a:p>
            <a:r>
              <a:rPr lang="zh-CN" altLang="en-US"/>
              <a:t>TestRejoin2B：</a:t>
            </a:r>
            <a:r>
              <a:rPr lang="zh-CN" altLang="en-US" sz="1600"/>
              <a:t>测试在Leader分区和恢复后的处理；</a:t>
            </a:r>
            <a:endParaRPr lang="zh-CN" altLang="en-US" sz="1600"/>
          </a:p>
          <a:p>
            <a:r>
              <a:rPr lang="zh-CN" altLang="en-US"/>
              <a:t>TestConcurrentStarts2B：</a:t>
            </a:r>
            <a:r>
              <a:rPr lang="zh-CN" altLang="en-US" sz="1600"/>
              <a:t>测试并发情况；</a:t>
            </a:r>
            <a:endParaRPr lang="zh-CN" altLang="en-US"/>
          </a:p>
          <a:p>
            <a:r>
              <a:rPr lang="zh-CN" altLang="en-US"/>
              <a:t>TestBackup2B：</a:t>
            </a:r>
            <a:r>
              <a:rPr lang="zh-CN" altLang="en-US" sz="1600"/>
              <a:t>测试Leader的回滚错误Follower日志的处理；</a:t>
            </a:r>
            <a:endParaRPr lang="zh-CN" altLang="en-US" sz="1600"/>
          </a:p>
          <a:p>
            <a:r>
              <a:rPr lang="zh-CN" altLang="en-US"/>
              <a:t>TestCount2B：</a:t>
            </a:r>
            <a:r>
              <a:rPr lang="zh-CN" altLang="en-US" sz="1600"/>
              <a:t>测试RPC计数，确保RPC请求数量不会过多</a:t>
            </a:r>
            <a:endParaRPr lang="zh-CN" altLang="en-US" sz="1600"/>
          </a:p>
        </p:txBody>
      </p:sp>
      <p:pic>
        <p:nvPicPr>
          <p:cNvPr id="6" name="图片 5"/>
          <p:cNvPicPr>
            <a:picLocks noChangeAspect="1"/>
          </p:cNvPicPr>
          <p:nvPr/>
        </p:nvPicPr>
        <p:blipFill>
          <a:blip r:embed="rId1"/>
          <a:stretch>
            <a:fillRect/>
          </a:stretch>
        </p:blipFill>
        <p:spPr>
          <a:xfrm>
            <a:off x="5384165" y="1436370"/>
            <a:ext cx="6087745" cy="35159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2866967" y="2443843"/>
            <a:ext cx="1680268"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05</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702757" y="3044679"/>
            <a:ext cx="4809251" cy="830997"/>
          </a:xfrm>
          <a:prstGeom prst="rect">
            <a:avLst/>
          </a:prstGeom>
          <a:noFill/>
        </p:spPr>
        <p:txBody>
          <a:bodyPr wrap="square" rtlCol="0">
            <a:spAutoFit/>
            <a:scene3d>
              <a:camera prst="orthographicFront"/>
              <a:lightRig rig="threePt" dir="t"/>
            </a:scene3d>
            <a:sp3d contourW="12700"/>
          </a:bodyPr>
          <a:lstStyle/>
          <a:p>
            <a:pPr algn="ctr"/>
            <a:r>
              <a:rPr lang="zh-CN" altLang="en-US" sz="4800" b="1" dirty="0">
                <a:solidFill>
                  <a:schemeClr val="bg1"/>
                </a:solidFill>
                <a:latin typeface="思源黑体" panose="020B0500000000000000" pitchFamily="34" charset="-122"/>
                <a:ea typeface="思源黑体" panose="020B0500000000000000" pitchFamily="34" charset="-122"/>
              </a:rPr>
              <a:t>必答问题</a:t>
            </a:r>
            <a:endParaRPr lang="en-US" altLang="zh-CN" sz="48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pPr>
              <a:lnSpc>
                <a:spcPct val="120000"/>
              </a:lnSpc>
            </a:pPr>
            <a:r>
              <a:rPr lang="zh-CN" altLang="en-US" dirty="0"/>
              <a:t>必答问题</a:t>
            </a:r>
            <a:endParaRPr lang="zh-CN" altLang="en-US" dirty="0"/>
          </a:p>
        </p:txBody>
      </p:sp>
      <p:grpSp>
        <p:nvGrpSpPr>
          <p:cNvPr id="22" name="组合 21"/>
          <p:cNvGrpSpPr/>
          <p:nvPr/>
        </p:nvGrpSpPr>
        <p:grpSpPr>
          <a:xfrm>
            <a:off x="7603639" y="3653290"/>
            <a:ext cx="4120854" cy="2634918"/>
            <a:chOff x="7630669" y="4778746"/>
            <a:chExt cx="3701606" cy="3113480"/>
          </a:xfrm>
        </p:grpSpPr>
        <p:sp>
          <p:nvSpPr>
            <p:cNvPr id="24" name="TextBox 76"/>
            <p:cNvSpPr txBox="1"/>
            <p:nvPr/>
          </p:nvSpPr>
          <p:spPr>
            <a:xfrm>
              <a:off x="7630669" y="4778746"/>
              <a:ext cx="3701606" cy="428683"/>
            </a:xfrm>
            <a:prstGeom prst="rect">
              <a:avLst/>
            </a:prstGeom>
            <a:noFill/>
          </p:spPr>
          <p:txBody>
            <a:bodyPr wrap="square" rtlCol="0">
              <a:spAutoFit/>
            </a:bodyPr>
            <a:lstStyle/>
            <a:p>
              <a:pPr>
                <a:lnSpc>
                  <a:spcPct val="120000"/>
                </a:lnSpc>
              </a:pPr>
              <a:r>
                <a:rPr lang="zh-CN" altLang="en-US" sz="1600" b="1" dirty="0">
                  <a:solidFill>
                    <a:srgbClr val="313D51"/>
                  </a:solidFill>
                  <a:latin typeface="思源黑体" panose="020B0500000000000000" pitchFamily="34" charset="-122"/>
                  <a:ea typeface="思源黑体" panose="020B0500000000000000" pitchFamily="34" charset="-122"/>
                </a:rPr>
                <a:t>为什么随机设置选举</a:t>
              </a:r>
              <a:r>
                <a:rPr lang="en-US" altLang="zh-CN" sz="1600" b="1" dirty="0">
                  <a:solidFill>
                    <a:srgbClr val="313D51"/>
                  </a:solidFill>
                  <a:latin typeface="思源黑体" panose="020B0500000000000000" pitchFamily="34" charset="-122"/>
                  <a:ea typeface="思源黑体" panose="020B0500000000000000" pitchFamily="34" charset="-122"/>
                </a:rPr>
                <a:t>timeout</a:t>
              </a:r>
              <a:r>
                <a:rPr lang="zh-CN" altLang="en-US" sz="1600" b="1" dirty="0">
                  <a:solidFill>
                    <a:srgbClr val="313D51"/>
                  </a:solidFill>
                  <a:latin typeface="思源黑体" panose="020B0500000000000000" pitchFamily="34" charset="-122"/>
                  <a:ea typeface="思源黑体" panose="020B0500000000000000" pitchFamily="34" charset="-122"/>
                </a:rPr>
                <a:t>？</a:t>
              </a:r>
              <a:endParaRPr lang="en-US" altLang="zh-CN" sz="1600" b="1" dirty="0">
                <a:solidFill>
                  <a:srgbClr val="313D51"/>
                </a:solidFill>
                <a:latin typeface="思源黑体" panose="020B0500000000000000" pitchFamily="34" charset="-122"/>
                <a:ea typeface="思源黑体" panose="020B0500000000000000" pitchFamily="34" charset="-122"/>
              </a:endParaRPr>
            </a:p>
          </p:txBody>
        </p:sp>
        <p:sp>
          <p:nvSpPr>
            <p:cNvPr id="25" name="文本框 24"/>
            <p:cNvSpPr txBox="1"/>
            <p:nvPr/>
          </p:nvSpPr>
          <p:spPr>
            <a:xfrm>
              <a:off x="7630670" y="5234554"/>
              <a:ext cx="3343468" cy="2657672"/>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pPr marL="171450" indent="-171450">
                <a:lnSpc>
                  <a:spcPct val="120000"/>
                </a:lnSpc>
                <a:buFont typeface="Arial" panose="020B0604020202020204" pitchFamily="34" charset="0"/>
                <a:buChar char="•"/>
              </a:pPr>
              <a:r>
                <a:rPr lang="zh-CN" altLang="en-US" sz="1300" dirty="0">
                  <a:solidFill>
                    <a:schemeClr val="tx1">
                      <a:lumMod val="65000"/>
                      <a:lumOff val="35000"/>
                    </a:schemeClr>
                  </a:solidFill>
                  <a:latin typeface="+mn-ea"/>
                  <a:ea typeface="思源黑体" panose="020B0500000000000000" pitchFamily="34" charset="-122"/>
                </a:rPr>
                <a:t>避免多个节点同时触发选举：一旦设置相同</a:t>
              </a:r>
              <a:r>
                <a:rPr lang="en-US" altLang="zh-CN" sz="1300" dirty="0">
                  <a:solidFill>
                    <a:schemeClr val="tx1">
                      <a:lumMod val="65000"/>
                      <a:lumOff val="35000"/>
                    </a:schemeClr>
                  </a:solidFill>
                  <a:latin typeface="+mn-ea"/>
                  <a:ea typeface="思源黑体" panose="020B0500000000000000" pitchFamily="34" charset="-122"/>
                </a:rPr>
                <a:t>timeout</a:t>
              </a:r>
              <a:r>
                <a:rPr lang="zh-CN" altLang="en-US" sz="1300" dirty="0">
                  <a:solidFill>
                    <a:schemeClr val="tx1">
                      <a:lumMod val="65000"/>
                      <a:lumOff val="35000"/>
                    </a:schemeClr>
                  </a:solidFill>
                  <a:latin typeface="+mn-ea"/>
                  <a:ea typeface="思源黑体" panose="020B0500000000000000" pitchFamily="34" charset="-122"/>
                </a:rPr>
                <a:t>，在同一时刻所有节点可能都会同时触发选举，导致选举冲突和分割选票。通过随机化每个节点的超时时间，可以使得节点们在不同的时间触发选举，从而避免多次选举同时发生。</a:t>
              </a:r>
              <a:endParaRPr lang="en-US" altLang="zh-CN" sz="1300" dirty="0">
                <a:solidFill>
                  <a:schemeClr val="tx1">
                    <a:lumMod val="65000"/>
                    <a:lumOff val="35000"/>
                  </a:schemeClr>
                </a:solidFill>
                <a:latin typeface="+mn-ea"/>
                <a:ea typeface="思源黑体" panose="020B0500000000000000" pitchFamily="34" charset="-122"/>
              </a:endParaRPr>
            </a:p>
            <a:p>
              <a:pPr marL="171450" indent="-171450">
                <a:lnSpc>
                  <a:spcPct val="120000"/>
                </a:lnSpc>
                <a:buFont typeface="Arial" panose="020B0604020202020204" pitchFamily="34" charset="0"/>
                <a:buChar char="•"/>
              </a:pPr>
              <a:r>
                <a:rPr lang="zh-CN" altLang="en-US" sz="1300" dirty="0">
                  <a:solidFill>
                    <a:schemeClr val="tx1">
                      <a:lumMod val="65000"/>
                      <a:lumOff val="35000"/>
                    </a:schemeClr>
                  </a:solidFill>
                  <a:latin typeface="+mn-ea"/>
                  <a:ea typeface="思源黑体" panose="020B0500000000000000" pitchFamily="34" charset="-122"/>
                </a:rPr>
                <a:t>减少选票</a:t>
              </a:r>
              <a:r>
                <a:rPr lang="zh-CN" altLang="en-US" sz="1300" dirty="0">
                  <a:solidFill>
                    <a:schemeClr val="tx1">
                      <a:lumMod val="65000"/>
                      <a:lumOff val="35000"/>
                    </a:schemeClr>
                  </a:solidFill>
                  <a:latin typeface="+mn-ea"/>
                  <a:ea typeface="思源黑体" panose="020B0500000000000000" pitchFamily="34" charset="-122"/>
                </a:rPr>
                <a:t>瓜分：可能会导致两个或多个候选人在同一时刻发起选举，导致没有任何候选人能获得超过半数的选票，从而选举无法顺利完成。</a:t>
              </a:r>
              <a:endParaRPr lang="en-US" altLang="zh-CN" sz="1300" dirty="0">
                <a:solidFill>
                  <a:schemeClr val="tx1">
                    <a:lumMod val="65000"/>
                    <a:lumOff val="35000"/>
                  </a:schemeClr>
                </a:solidFill>
                <a:latin typeface="+mn-ea"/>
                <a:ea typeface="思源黑体" panose="020B0500000000000000" pitchFamily="34" charset="-122"/>
              </a:endParaRPr>
            </a:p>
          </p:txBody>
        </p:sp>
      </p:grpSp>
      <p:grpSp>
        <p:nvGrpSpPr>
          <p:cNvPr id="26" name="组合 25"/>
          <p:cNvGrpSpPr/>
          <p:nvPr/>
        </p:nvGrpSpPr>
        <p:grpSpPr>
          <a:xfrm>
            <a:off x="670987" y="1428538"/>
            <a:ext cx="3667719" cy="1440112"/>
            <a:chOff x="1483546" y="614558"/>
            <a:chExt cx="3744633" cy="1701666"/>
          </a:xfrm>
        </p:grpSpPr>
        <p:sp>
          <p:nvSpPr>
            <p:cNvPr id="27" name="TextBox 76"/>
            <p:cNvSpPr txBox="1"/>
            <p:nvPr/>
          </p:nvSpPr>
          <p:spPr>
            <a:xfrm>
              <a:off x="1483546" y="614558"/>
              <a:ext cx="2223695" cy="430199"/>
            </a:xfrm>
            <a:prstGeom prst="rect">
              <a:avLst/>
            </a:prstGeom>
            <a:noFill/>
          </p:spPr>
          <p:txBody>
            <a:bodyPr wrap="square" rtlCol="0">
              <a:spAutoFit/>
            </a:bodyPr>
            <a:lstStyle>
              <a:defPPr>
                <a:defRPr lang="zh-CN"/>
              </a:defPPr>
              <a:lvl1pPr algn="r">
                <a:defRPr b="1">
                  <a:solidFill>
                    <a:schemeClr val="tx2"/>
                  </a:solidFill>
                  <a:latin typeface="微软雅黑" panose="020B0503020204020204" pitchFamily="34" charset="-122"/>
                  <a:ea typeface="微软雅黑" panose="020B0503020204020204" pitchFamily="34" charset="-122"/>
                </a:defRPr>
              </a:lvl1pPr>
            </a:lstStyle>
            <a:p>
              <a:pPr>
                <a:lnSpc>
                  <a:spcPct val="120000"/>
                </a:lnSpc>
              </a:pPr>
              <a:r>
                <a:rPr lang="zh-CN" altLang="en-US" sz="1600" dirty="0">
                  <a:solidFill>
                    <a:srgbClr val="313D51"/>
                  </a:solidFill>
                  <a:latin typeface="+mn-ea"/>
                  <a:ea typeface="思源黑体" panose="020B0500000000000000" pitchFamily="34" charset="-122"/>
                </a:rPr>
                <a:t>可以用</a:t>
              </a:r>
              <a:r>
                <a:rPr lang="en-US" altLang="zh-CN" sz="1600" dirty="0">
                  <a:solidFill>
                    <a:srgbClr val="313D51"/>
                  </a:solidFill>
                  <a:latin typeface="+mn-ea"/>
                  <a:ea typeface="思源黑体" panose="020B0500000000000000" pitchFamily="34" charset="-122"/>
                </a:rPr>
                <a:t>Raft</a:t>
              </a:r>
              <a:r>
                <a:rPr lang="zh-CN" altLang="en-US" sz="1600" dirty="0">
                  <a:solidFill>
                    <a:srgbClr val="313D51"/>
                  </a:solidFill>
                  <a:latin typeface="+mn-ea"/>
                  <a:ea typeface="思源黑体" panose="020B0500000000000000" pitchFamily="34" charset="-122"/>
                </a:rPr>
                <a:t>做什么？</a:t>
              </a:r>
              <a:endParaRPr lang="en-US" altLang="zh-CN" sz="1600" dirty="0">
                <a:solidFill>
                  <a:srgbClr val="313D51"/>
                </a:solidFill>
                <a:latin typeface="+mn-ea"/>
                <a:ea typeface="思源黑体" panose="020B0500000000000000" pitchFamily="34" charset="-122"/>
              </a:endParaRPr>
            </a:p>
          </p:txBody>
        </p:sp>
        <p:sp>
          <p:nvSpPr>
            <p:cNvPr id="28" name="文本框 27"/>
            <p:cNvSpPr txBox="1"/>
            <p:nvPr/>
          </p:nvSpPr>
          <p:spPr>
            <a:xfrm>
              <a:off x="1512214" y="1009721"/>
              <a:ext cx="3715965" cy="1306503"/>
            </a:xfrm>
            <a:prstGeom prst="rect">
              <a:avLst/>
            </a:prstGeom>
            <a:noFill/>
          </p:spPr>
          <p:txBody>
            <a:bodyPr wrap="square" rtlCol="0">
              <a:spAutoFit/>
            </a:bodyPr>
            <a:lstStyle>
              <a:defPPr>
                <a:defRPr lang="zh-CN"/>
              </a:defPPr>
              <a:lvl1pPr algn="r">
                <a:lnSpc>
                  <a:spcPct val="130000"/>
                </a:lnSpc>
                <a:defRPr sz="1400">
                  <a:solidFill>
                    <a:schemeClr val="bg2">
                      <a:lumMod val="25000"/>
                    </a:schemeClr>
                  </a:solidFill>
                  <a:latin typeface="微软雅黑" panose="020B0503020204020204" pitchFamily="34" charset="-122"/>
                  <a:ea typeface="微软雅黑" panose="020B0503020204020204" pitchFamily="34" charset="-122"/>
                </a:defRPr>
              </a:lvl1pPr>
            </a:lstStyle>
            <a:p>
              <a:pPr marL="171450" indent="-171450" algn="l">
                <a:lnSpc>
                  <a:spcPct val="120000"/>
                </a:lnSpc>
                <a:buFont typeface="Arial" panose="020B0604020202020204" pitchFamily="34" charset="0"/>
                <a:buChar char="•"/>
              </a:pPr>
              <a:r>
                <a:rPr lang="zh-CN" altLang="en-US" dirty="0">
                  <a:solidFill>
                    <a:schemeClr val="tx1">
                      <a:lumMod val="65000"/>
                      <a:lumOff val="35000"/>
                    </a:schemeClr>
                  </a:solidFill>
                  <a:latin typeface="+mn-ea"/>
                  <a:ea typeface="思源黑体" panose="020B0500000000000000" pitchFamily="34" charset="-122"/>
                </a:rPr>
                <a:t>分布式数据库</a:t>
              </a:r>
              <a:endParaRPr lang="en-US" altLang="zh-CN" dirty="0">
                <a:solidFill>
                  <a:schemeClr val="tx1">
                    <a:lumMod val="65000"/>
                    <a:lumOff val="35000"/>
                  </a:schemeClr>
                </a:solidFill>
                <a:latin typeface="+mn-ea"/>
                <a:ea typeface="思源黑体" panose="020B0500000000000000" pitchFamily="34" charset="-122"/>
              </a:endParaRPr>
            </a:p>
            <a:p>
              <a:pPr marL="171450" indent="-171450" algn="l">
                <a:lnSpc>
                  <a:spcPct val="120000"/>
                </a:lnSpc>
                <a:buFont typeface="Arial" panose="020B0604020202020204" pitchFamily="34" charset="0"/>
                <a:buChar char="•"/>
              </a:pPr>
              <a:r>
                <a:rPr lang="zh-CN" altLang="en-US" dirty="0">
                  <a:solidFill>
                    <a:schemeClr val="tx1">
                      <a:lumMod val="65000"/>
                      <a:lumOff val="35000"/>
                    </a:schemeClr>
                  </a:solidFill>
                  <a:latin typeface="+mn-ea"/>
                  <a:ea typeface="思源黑体" panose="020B0500000000000000" pitchFamily="34" charset="-122"/>
                </a:rPr>
                <a:t>基于 </a:t>
              </a:r>
              <a:r>
                <a:rPr lang="en-US" altLang="zh-CN" dirty="0" err="1">
                  <a:solidFill>
                    <a:schemeClr val="tx1">
                      <a:lumMod val="65000"/>
                      <a:lumOff val="35000"/>
                    </a:schemeClr>
                  </a:solidFill>
                  <a:latin typeface="+mn-ea"/>
                  <a:ea typeface="思源黑体" panose="020B0500000000000000" pitchFamily="34" charset="-122"/>
                </a:rPr>
                <a:t>DLedger</a:t>
              </a:r>
              <a:r>
                <a:rPr lang="en-US" altLang="zh-CN" dirty="0">
                  <a:solidFill>
                    <a:schemeClr val="tx1">
                      <a:lumMod val="65000"/>
                      <a:lumOff val="35000"/>
                    </a:schemeClr>
                  </a:solidFill>
                  <a:latin typeface="+mn-ea"/>
                  <a:ea typeface="思源黑体" panose="020B0500000000000000" pitchFamily="34" charset="-122"/>
                </a:rPr>
                <a:t> </a:t>
              </a:r>
              <a:r>
                <a:rPr lang="zh-CN" altLang="en-US" dirty="0">
                  <a:solidFill>
                    <a:schemeClr val="tx1">
                      <a:lumMod val="65000"/>
                      <a:lumOff val="35000"/>
                    </a:schemeClr>
                  </a:solidFill>
                  <a:latin typeface="+mn-ea"/>
                  <a:ea typeface="思源黑体" panose="020B0500000000000000" pitchFamily="34" charset="-122"/>
                </a:rPr>
                <a:t>实现多节点的缓存同步更新</a:t>
              </a:r>
              <a:endParaRPr lang="en-US" altLang="zh-CN" dirty="0">
                <a:solidFill>
                  <a:schemeClr val="tx1">
                    <a:lumMod val="65000"/>
                    <a:lumOff val="35000"/>
                  </a:schemeClr>
                </a:solidFill>
                <a:latin typeface="+mn-ea"/>
                <a:ea typeface="思源黑体" panose="020B0500000000000000" pitchFamily="34" charset="-122"/>
              </a:endParaRPr>
            </a:p>
            <a:p>
              <a:pPr marL="171450" indent="-171450" algn="l">
                <a:lnSpc>
                  <a:spcPct val="120000"/>
                </a:lnSpc>
                <a:buFont typeface="Arial" panose="020B0604020202020204" pitchFamily="34" charset="0"/>
                <a:buChar char="•"/>
              </a:pPr>
              <a:r>
                <a:rPr lang="zh-CN" altLang="en-US" dirty="0">
                  <a:solidFill>
                    <a:schemeClr val="tx1">
                      <a:lumMod val="65000"/>
                      <a:lumOff val="35000"/>
                    </a:schemeClr>
                  </a:solidFill>
                  <a:latin typeface="+mn-ea"/>
                  <a:ea typeface="思源黑体" panose="020B0500000000000000" pitchFamily="34" charset="-122"/>
                </a:rPr>
                <a:t>基于日志复制的副本容错处理</a:t>
              </a:r>
              <a:endParaRPr lang="en-US" altLang="zh-CN" dirty="0">
                <a:solidFill>
                  <a:schemeClr val="tx1">
                    <a:lumMod val="65000"/>
                    <a:lumOff val="35000"/>
                  </a:schemeClr>
                </a:solidFill>
                <a:latin typeface="+mn-ea"/>
                <a:ea typeface="思源黑体" panose="020B0500000000000000" pitchFamily="34" charset="-122"/>
              </a:endParaRPr>
            </a:p>
          </p:txBody>
        </p:sp>
      </p:grpSp>
      <p:grpSp>
        <p:nvGrpSpPr>
          <p:cNvPr id="29" name="组合 28"/>
          <p:cNvGrpSpPr/>
          <p:nvPr/>
        </p:nvGrpSpPr>
        <p:grpSpPr>
          <a:xfrm>
            <a:off x="7248768" y="1256455"/>
            <a:ext cx="4301614" cy="2386715"/>
            <a:chOff x="7630667" y="1233230"/>
            <a:chExt cx="4198631" cy="1238033"/>
          </a:xfrm>
        </p:grpSpPr>
        <p:sp>
          <p:nvSpPr>
            <p:cNvPr id="30" name="TextBox 76"/>
            <p:cNvSpPr txBox="1"/>
            <p:nvPr/>
          </p:nvSpPr>
          <p:spPr>
            <a:xfrm>
              <a:off x="7630667" y="1233230"/>
              <a:ext cx="4198631" cy="1126939"/>
            </a:xfrm>
            <a:prstGeom prst="rect">
              <a:avLst/>
            </a:prstGeom>
            <a:noFill/>
          </p:spPr>
          <p:txBody>
            <a:bodyPr wrap="square" rtlCol="0">
              <a:spAutoFit/>
            </a:bodyPr>
            <a:lstStyle/>
            <a:p>
              <a:pPr>
                <a:lnSpc>
                  <a:spcPct val="120000"/>
                </a:lnSpc>
              </a:pPr>
              <a:r>
                <a:rPr lang="zh-CN" altLang="en-US" sz="1600" b="1" dirty="0">
                  <a:solidFill>
                    <a:srgbClr val="313D51"/>
                  </a:solidFill>
                  <a:latin typeface="思源黑体" panose="020B0500000000000000" pitchFamily="34" charset="-122"/>
                  <a:ea typeface="思源黑体" panose="020B0500000000000000" pitchFamily="34" charset="-122"/>
                </a:rPr>
                <a:t>像</a:t>
              </a:r>
              <a:r>
                <a:rPr lang="en-US" altLang="zh-CN" sz="1600" b="1" dirty="0">
                  <a:solidFill>
                    <a:srgbClr val="313D51"/>
                  </a:solidFill>
                  <a:latin typeface="思源黑体" panose="020B0500000000000000" pitchFamily="34" charset="-122"/>
                  <a:ea typeface="思源黑体" panose="020B0500000000000000" pitchFamily="34" charset="-122"/>
                </a:rPr>
                <a:t>Raft</a:t>
              </a:r>
              <a:r>
                <a:rPr lang="zh-CN" altLang="en-US" sz="1600" b="1" dirty="0">
                  <a:solidFill>
                    <a:srgbClr val="313D51"/>
                  </a:solidFill>
                  <a:latin typeface="思源黑体" panose="020B0500000000000000" pitchFamily="34" charset="-122"/>
                  <a:ea typeface="思源黑体" panose="020B0500000000000000" pitchFamily="34" charset="-122"/>
                </a:rPr>
                <a:t>这样的系统是否可以在集群中只有少数处于活动状态时生存并继续运行？</a:t>
              </a:r>
              <a:endParaRPr lang="en-US" altLang="zh-CN" sz="1600" b="1" dirty="0">
                <a:solidFill>
                  <a:srgbClr val="313D51"/>
                </a:solidFill>
                <a:latin typeface="思源黑体" panose="020B0500000000000000" pitchFamily="34" charset="-122"/>
                <a:ea typeface="思源黑体" panose="020B0500000000000000" pitchFamily="34" charset="-122"/>
              </a:endParaRPr>
            </a:p>
          </p:txBody>
        </p:sp>
        <p:sp>
          <p:nvSpPr>
            <p:cNvPr id="34" name="文本框 33"/>
            <p:cNvSpPr txBox="1"/>
            <p:nvPr/>
          </p:nvSpPr>
          <p:spPr>
            <a:xfrm>
              <a:off x="7630667" y="1553264"/>
              <a:ext cx="4124501" cy="917999"/>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sz="1300" dirty="0">
                  <a:solidFill>
                    <a:schemeClr val="tx1">
                      <a:lumMod val="65000"/>
                      <a:lumOff val="35000"/>
                    </a:schemeClr>
                  </a:solidFill>
                  <a:latin typeface="+mn-ea"/>
                  <a:ea typeface="思源黑体" panose="020B0500000000000000" pitchFamily="34" charset="-122"/>
                </a:rPr>
                <a:t>不可以。在</a:t>
              </a:r>
              <a:r>
                <a:rPr lang="en-US" altLang="zh-CN" sz="1300" dirty="0">
                  <a:solidFill>
                    <a:schemeClr val="tx1">
                      <a:lumMod val="65000"/>
                      <a:lumOff val="35000"/>
                    </a:schemeClr>
                  </a:solidFill>
                  <a:latin typeface="+mn-ea"/>
                  <a:ea typeface="思源黑体" panose="020B0500000000000000" pitchFamily="34" charset="-122"/>
                </a:rPr>
                <a:t>Raft</a:t>
              </a:r>
              <a:r>
                <a:rPr lang="zh-CN" altLang="en-US" sz="1300" dirty="0">
                  <a:solidFill>
                    <a:schemeClr val="tx1">
                      <a:lumMod val="65000"/>
                      <a:lumOff val="35000"/>
                    </a:schemeClr>
                  </a:solidFill>
                  <a:latin typeface="+mn-ea"/>
                  <a:ea typeface="思源黑体" panose="020B0500000000000000" pitchFamily="34" charset="-122"/>
                </a:rPr>
                <a:t>中，系统通过多数派原则来维护一致性。只有大多数服务器处于活跃状态，才能够参与选举和日志复制。若集群中只有少数服务器存活，则无法选举出一个领导者，或者无法保证日志复制的一致性。</a:t>
              </a:r>
              <a:r>
                <a:rPr lang="zh-CN" altLang="en-US" sz="1300" b="1" dirty="0">
                  <a:solidFill>
                    <a:schemeClr val="accent1">
                      <a:lumMod val="75000"/>
                    </a:schemeClr>
                  </a:solidFill>
                  <a:latin typeface="+mn-ea"/>
                  <a:ea typeface="思源黑体" panose="020B0500000000000000" pitchFamily="34" charset="-122"/>
                </a:rPr>
                <a:t>因此，</a:t>
              </a:r>
              <a:r>
                <a:rPr lang="en-US" altLang="zh-CN" sz="1300" b="1" dirty="0">
                  <a:solidFill>
                    <a:schemeClr val="accent1">
                      <a:lumMod val="75000"/>
                    </a:schemeClr>
                  </a:solidFill>
                  <a:latin typeface="+mn-ea"/>
                  <a:ea typeface="思源黑体" panose="020B0500000000000000" pitchFamily="34" charset="-122"/>
                </a:rPr>
                <a:t>Raft</a:t>
              </a:r>
              <a:r>
                <a:rPr lang="zh-CN" altLang="en-US" sz="1300" b="1" dirty="0">
                  <a:solidFill>
                    <a:schemeClr val="accent1">
                      <a:lumMod val="75000"/>
                    </a:schemeClr>
                  </a:solidFill>
                  <a:latin typeface="+mn-ea"/>
                  <a:ea typeface="思源黑体" panose="020B0500000000000000" pitchFamily="34" charset="-122"/>
                </a:rPr>
                <a:t>这样的系统通常需要至少一半以上的服务器保持活跃状态才能继续运行和维持一致性。</a:t>
              </a:r>
              <a:endParaRPr lang="zh-CN" altLang="en-US" sz="1300" b="1" dirty="0">
                <a:solidFill>
                  <a:schemeClr val="accent1">
                    <a:lumMod val="75000"/>
                  </a:schemeClr>
                </a:solidFill>
                <a:latin typeface="+mn-ea"/>
                <a:ea typeface="思源黑体" panose="020B0500000000000000" pitchFamily="34" charset="-122"/>
              </a:endParaRPr>
            </a:p>
            <a:p>
              <a:pPr>
                <a:lnSpc>
                  <a:spcPct val="120000"/>
                </a:lnSpc>
              </a:pPr>
              <a:r>
                <a:rPr lang="zh-CN" altLang="en-US" sz="1300" b="1">
                  <a:solidFill>
                    <a:schemeClr val="accent3"/>
                  </a:solidFill>
                  <a:sym typeface="+mn-ea"/>
                </a:rPr>
                <a:t>TestFailNoAgree2B测试该</a:t>
              </a:r>
              <a:r>
                <a:rPr lang="zh-CN" altLang="en-US" sz="1300" b="1">
                  <a:solidFill>
                    <a:schemeClr val="accent3"/>
                  </a:solidFill>
                  <a:sym typeface="+mn-ea"/>
                </a:rPr>
                <a:t>情况。</a:t>
              </a:r>
              <a:endParaRPr lang="zh-CN" altLang="en-US" sz="1300" b="1">
                <a:solidFill>
                  <a:schemeClr val="accent3"/>
                </a:solidFill>
                <a:sym typeface="+mn-ea"/>
              </a:endParaRPr>
            </a:p>
          </p:txBody>
        </p:sp>
      </p:grpSp>
      <p:grpSp>
        <p:nvGrpSpPr>
          <p:cNvPr id="36" name="组合 35"/>
          <p:cNvGrpSpPr/>
          <p:nvPr/>
        </p:nvGrpSpPr>
        <p:grpSpPr>
          <a:xfrm>
            <a:off x="670988" y="3795057"/>
            <a:ext cx="3682066" cy="2611251"/>
            <a:chOff x="925525" y="4778746"/>
            <a:chExt cx="4124643" cy="1359163"/>
          </a:xfrm>
        </p:grpSpPr>
        <p:sp>
          <p:nvSpPr>
            <p:cNvPr id="40" name="TextBox 76"/>
            <p:cNvSpPr txBox="1"/>
            <p:nvPr/>
          </p:nvSpPr>
          <p:spPr>
            <a:xfrm>
              <a:off x="925525" y="4778746"/>
              <a:ext cx="4124643" cy="777810"/>
            </a:xfrm>
            <a:prstGeom prst="rect">
              <a:avLst/>
            </a:prstGeom>
            <a:noFill/>
          </p:spPr>
          <p:txBody>
            <a:bodyPr wrap="square" rtlCol="0">
              <a:spAutoFit/>
            </a:bodyPr>
            <a:lstStyle/>
            <a:p>
              <a:pPr>
                <a:lnSpc>
                  <a:spcPct val="120000"/>
                </a:lnSpc>
              </a:pPr>
              <a:r>
                <a:rPr lang="zh-CN" altLang="en-US" sz="1600" b="1" dirty="0">
                  <a:solidFill>
                    <a:srgbClr val="313D51"/>
                  </a:solidFill>
                  <a:latin typeface="思源黑体" panose="020B0500000000000000" pitchFamily="34" charset="-122"/>
                  <a:ea typeface="思源黑体" panose="020B0500000000000000" pitchFamily="34" charset="-122"/>
                </a:rPr>
                <a:t>什么是拜占庭问题？它会使</a:t>
              </a:r>
              <a:r>
                <a:rPr lang="en-US" altLang="zh-CN" sz="1600" b="1" dirty="0">
                  <a:solidFill>
                    <a:srgbClr val="313D51"/>
                  </a:solidFill>
                  <a:latin typeface="思源黑体" panose="020B0500000000000000" pitchFamily="34" charset="-122"/>
                  <a:ea typeface="思源黑体" panose="020B0500000000000000" pitchFamily="34" charset="-122"/>
                </a:rPr>
                <a:t>Raft</a:t>
              </a:r>
              <a:r>
                <a:rPr lang="zh-CN" altLang="en-US" sz="1600" b="1" dirty="0">
                  <a:solidFill>
                    <a:srgbClr val="313D51"/>
                  </a:solidFill>
                  <a:latin typeface="思源黑体" panose="020B0500000000000000" pitchFamily="34" charset="-122"/>
                  <a:ea typeface="思源黑体" panose="020B0500000000000000" pitchFamily="34" charset="-122"/>
                </a:rPr>
                <a:t>失效吗？请阐述理由。</a:t>
              </a:r>
              <a:endParaRPr lang="en-US" altLang="zh-CN" sz="1600" b="1" dirty="0">
                <a:solidFill>
                  <a:srgbClr val="313D51"/>
                </a:solidFill>
                <a:latin typeface="思源黑体" panose="020B0500000000000000" pitchFamily="34" charset="-122"/>
                <a:ea typeface="思源黑体" panose="020B0500000000000000" pitchFamily="34" charset="-122"/>
              </a:endParaRPr>
            </a:p>
          </p:txBody>
        </p:sp>
        <p:sp>
          <p:nvSpPr>
            <p:cNvPr id="41" name="文本框 40"/>
            <p:cNvSpPr txBox="1"/>
            <p:nvPr/>
          </p:nvSpPr>
          <p:spPr>
            <a:xfrm>
              <a:off x="925525" y="5100256"/>
              <a:ext cx="4124643" cy="1037653"/>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pPr algn="l">
                <a:lnSpc>
                  <a:spcPct val="120000"/>
                </a:lnSpc>
              </a:pPr>
              <a:r>
                <a:rPr lang="zh-CN" altLang="en-US" sz="1300" dirty="0">
                  <a:solidFill>
                    <a:schemeClr val="tx1">
                      <a:lumMod val="65000"/>
                      <a:lumOff val="35000"/>
                    </a:schemeClr>
                  </a:solidFill>
                  <a:latin typeface="+mn-ea"/>
                  <a:ea typeface="思源黑体" panose="020B0500000000000000" pitchFamily="34" charset="-122"/>
                </a:rPr>
                <a:t>拜占庭问题是指在一个分布式系统中，一些节点可能会故意提供错误的、欺骗性的或者不一致的消息，导致系统无法达成一致性决策的问题。</a:t>
              </a:r>
              <a:endParaRPr lang="en-US" altLang="zh-CN" sz="1300" dirty="0">
                <a:solidFill>
                  <a:schemeClr val="tx1">
                    <a:lumMod val="65000"/>
                    <a:lumOff val="35000"/>
                  </a:schemeClr>
                </a:solidFill>
                <a:latin typeface="+mn-ea"/>
                <a:ea typeface="思源黑体" panose="020B0500000000000000" pitchFamily="34" charset="-122"/>
              </a:endParaRPr>
            </a:p>
            <a:p>
              <a:pPr algn="l">
                <a:lnSpc>
                  <a:spcPct val="120000"/>
                </a:lnSpc>
              </a:pPr>
              <a:r>
                <a:rPr lang="zh-CN" altLang="en-US" sz="1300" b="1" dirty="0">
                  <a:solidFill>
                    <a:schemeClr val="accent1">
                      <a:lumMod val="75000"/>
                    </a:schemeClr>
                  </a:solidFill>
                  <a:latin typeface="+mn-ea"/>
                  <a:ea typeface="思源黑体" panose="020B0500000000000000" pitchFamily="34" charset="-122"/>
                </a:rPr>
                <a:t>拜占庭问题会使</a:t>
              </a:r>
              <a:r>
                <a:rPr lang="en-US" altLang="zh-CN" sz="1300" b="1" dirty="0">
                  <a:solidFill>
                    <a:schemeClr val="accent1">
                      <a:lumMod val="75000"/>
                    </a:schemeClr>
                  </a:solidFill>
                  <a:latin typeface="+mn-ea"/>
                  <a:ea typeface="思源黑体" panose="020B0500000000000000" pitchFamily="34" charset="-122"/>
                </a:rPr>
                <a:t>Raft</a:t>
              </a:r>
              <a:r>
                <a:rPr lang="zh-CN" altLang="en-US" sz="1300" b="1" dirty="0">
                  <a:solidFill>
                    <a:schemeClr val="accent1">
                      <a:lumMod val="75000"/>
                    </a:schemeClr>
                  </a:solidFill>
                  <a:latin typeface="+mn-ea"/>
                  <a:ea typeface="思源黑体" panose="020B0500000000000000" pitchFamily="34" charset="-122"/>
                </a:rPr>
                <a:t>协议失效。</a:t>
              </a:r>
              <a:r>
                <a:rPr lang="zh-CN" altLang="en-US" sz="1300" dirty="0">
                  <a:solidFill>
                    <a:schemeClr val="tx1">
                      <a:lumMod val="65000"/>
                      <a:lumOff val="35000"/>
                    </a:schemeClr>
                  </a:solidFill>
                  <a:latin typeface="+mn-ea"/>
                  <a:ea typeface="思源黑体" panose="020B0500000000000000" pitchFamily="34" charset="-122"/>
                </a:rPr>
                <a:t>发送虚假的日志条目或伪造投票信息，进而影响选举过程或导致日志的不一致，使得</a:t>
              </a:r>
              <a:r>
                <a:rPr lang="en-US" altLang="zh-CN" sz="1300" dirty="0">
                  <a:solidFill>
                    <a:schemeClr val="tx1">
                      <a:lumMod val="65000"/>
                      <a:lumOff val="35000"/>
                    </a:schemeClr>
                  </a:solidFill>
                  <a:latin typeface="+mn-ea"/>
                  <a:ea typeface="思源黑体" panose="020B0500000000000000" pitchFamily="34" charset="-122"/>
                </a:rPr>
                <a:t>Raft</a:t>
              </a:r>
              <a:r>
                <a:rPr lang="zh-CN" altLang="en-US" sz="1300" dirty="0">
                  <a:solidFill>
                    <a:schemeClr val="tx1">
                      <a:lumMod val="65000"/>
                      <a:lumOff val="35000"/>
                    </a:schemeClr>
                  </a:solidFill>
                  <a:latin typeface="+mn-ea"/>
                  <a:ea typeface="思源黑体" panose="020B0500000000000000" pitchFamily="34" charset="-122"/>
                </a:rPr>
                <a:t>协议无法正常工作。具体表现为</a:t>
              </a:r>
              <a:r>
                <a:rPr lang="en-US" altLang="zh-CN" sz="1300" dirty="0">
                  <a:solidFill>
                    <a:schemeClr val="tx1">
                      <a:lumMod val="65000"/>
                      <a:lumOff val="35000"/>
                    </a:schemeClr>
                  </a:solidFill>
                  <a:latin typeface="+mn-ea"/>
                  <a:ea typeface="思源黑体" panose="020B0500000000000000" pitchFamily="34" charset="-122"/>
                </a:rPr>
                <a:t>Raft</a:t>
              </a:r>
              <a:r>
                <a:rPr lang="zh-CN" altLang="en-US" sz="1300" dirty="0">
                  <a:solidFill>
                    <a:schemeClr val="tx1">
                      <a:lumMod val="65000"/>
                      <a:lumOff val="35000"/>
                    </a:schemeClr>
                  </a:solidFill>
                  <a:latin typeface="+mn-ea"/>
                  <a:ea typeface="思源黑体" panose="020B0500000000000000" pitchFamily="34" charset="-122"/>
                </a:rPr>
                <a:t>将无法区分这些恶意行为，进而导致选举失败、系统状态不一致，或者数据丢失。</a:t>
              </a:r>
              <a:endParaRPr lang="en-US" altLang="zh-CN" sz="1300" dirty="0">
                <a:solidFill>
                  <a:schemeClr val="tx1">
                    <a:lumMod val="65000"/>
                    <a:lumOff val="35000"/>
                  </a:schemeClr>
                </a:solidFill>
                <a:latin typeface="+mn-ea"/>
                <a:ea typeface="思源黑体" panose="020B0500000000000000" pitchFamily="34" charset="-122"/>
              </a:endParaRPr>
            </a:p>
          </p:txBody>
        </p:sp>
      </p:grpSp>
      <p:grpSp>
        <p:nvGrpSpPr>
          <p:cNvPr id="42" name="组合 41"/>
          <p:cNvGrpSpPr/>
          <p:nvPr/>
        </p:nvGrpSpPr>
        <p:grpSpPr>
          <a:xfrm>
            <a:off x="4479494" y="2560345"/>
            <a:ext cx="3031650" cy="3041200"/>
            <a:chOff x="4294766" y="2006319"/>
            <a:chExt cx="3643450" cy="3654930"/>
          </a:xfrm>
        </p:grpSpPr>
        <p:sp>
          <p:nvSpPr>
            <p:cNvPr id="47" name="任意多边形 23"/>
            <p:cNvSpPr/>
            <p:nvPr/>
          </p:nvSpPr>
          <p:spPr>
            <a:xfrm rot="5400000" flipV="1">
              <a:off x="5818392" y="2006318"/>
              <a:ext cx="2119824" cy="2119825"/>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244C89"/>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spcBef>
                  <a:spcPct val="0"/>
                </a:spcBef>
                <a:buChar char="•"/>
              </a:pPr>
              <a:endParaRPr lang="zh-CN" altLang="en-US" sz="1600" dirty="0">
                <a:solidFill>
                  <a:srgbClr val="433D3C"/>
                </a:solidFill>
                <a:latin typeface="思源黑体" panose="020B0500000000000000" pitchFamily="34" charset="-122"/>
                <a:ea typeface="思源黑体" panose="020B0500000000000000" pitchFamily="34" charset="-122"/>
              </a:endParaRPr>
            </a:p>
          </p:txBody>
        </p:sp>
        <p:sp>
          <p:nvSpPr>
            <p:cNvPr id="48" name="任意多边形 24"/>
            <p:cNvSpPr/>
            <p:nvPr/>
          </p:nvSpPr>
          <p:spPr>
            <a:xfrm rot="16200000" flipH="1" flipV="1">
              <a:off x="4294767" y="2006318"/>
              <a:ext cx="2119824" cy="2119825"/>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244C89"/>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spcBef>
                  <a:spcPct val="0"/>
                </a:spcBef>
                <a:buChar char="•"/>
              </a:pPr>
              <a:endParaRPr lang="zh-CN" altLang="en-US" sz="1600" dirty="0">
                <a:solidFill>
                  <a:srgbClr val="433D3C"/>
                </a:solidFill>
                <a:latin typeface="思源黑体" panose="020B0500000000000000" pitchFamily="34" charset="-122"/>
                <a:ea typeface="思源黑体" panose="020B0500000000000000" pitchFamily="34" charset="-122"/>
              </a:endParaRPr>
            </a:p>
          </p:txBody>
        </p:sp>
        <p:sp>
          <p:nvSpPr>
            <p:cNvPr id="49" name="任意多边形 25"/>
            <p:cNvSpPr/>
            <p:nvPr/>
          </p:nvSpPr>
          <p:spPr>
            <a:xfrm rot="5400000" flipH="1" flipV="1">
              <a:off x="5818392" y="3541424"/>
              <a:ext cx="2119824" cy="2119825"/>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244C89"/>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spcBef>
                  <a:spcPct val="0"/>
                </a:spcBef>
                <a:buChar char="•"/>
              </a:pPr>
              <a:endParaRPr lang="zh-CN" altLang="en-US" sz="1600" dirty="0">
                <a:solidFill>
                  <a:srgbClr val="433D3C"/>
                </a:solidFill>
                <a:latin typeface="思源黑体" panose="020B0500000000000000" pitchFamily="34" charset="-122"/>
                <a:ea typeface="思源黑体" panose="020B0500000000000000" pitchFamily="34" charset="-122"/>
              </a:endParaRPr>
            </a:p>
          </p:txBody>
        </p:sp>
        <p:sp>
          <p:nvSpPr>
            <p:cNvPr id="50" name="任意多边形 26"/>
            <p:cNvSpPr/>
            <p:nvPr/>
          </p:nvSpPr>
          <p:spPr>
            <a:xfrm rot="16200000" flipV="1">
              <a:off x="4294767" y="3541424"/>
              <a:ext cx="2119824" cy="2119825"/>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244C89"/>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spcBef>
                  <a:spcPct val="0"/>
                </a:spcBef>
                <a:buChar char="•"/>
              </a:pPr>
              <a:endParaRPr lang="zh-CN" altLang="en-US" sz="1600" dirty="0">
                <a:solidFill>
                  <a:srgbClr val="433D3C"/>
                </a:solidFill>
                <a:latin typeface="思源黑体" panose="020B0500000000000000" pitchFamily="34" charset="-122"/>
                <a:ea typeface="思源黑体" panose="020B0500000000000000" pitchFamily="34" charset="-122"/>
              </a:endParaRPr>
            </a:p>
          </p:txBody>
        </p:sp>
        <p:sp>
          <p:nvSpPr>
            <p:cNvPr id="52" name="Oval 10"/>
            <p:cNvSpPr>
              <a:spLocks noChangeArrowheads="1"/>
            </p:cNvSpPr>
            <p:nvPr/>
          </p:nvSpPr>
          <p:spPr bwMode="auto">
            <a:xfrm>
              <a:off x="5878795" y="2109857"/>
              <a:ext cx="366598" cy="366598"/>
            </a:xfrm>
            <a:prstGeom prst="ellipse">
              <a:avLst/>
            </a:prstGeom>
            <a:solidFill>
              <a:schemeClr val="bg2"/>
            </a:solidFill>
            <a:ln w="28575">
              <a:noFill/>
            </a:ln>
          </p:spPr>
          <p:txBody>
            <a:bodyPr vert="horz" wrap="square" lIns="91440" tIns="45720" rIns="91440" bIns="45720" numCol="1" anchor="t" anchorCtr="0" compatLnSpc="1"/>
            <a:lstStyle/>
            <a:p>
              <a:pPr algn="ctr">
                <a:lnSpc>
                  <a:spcPct val="120000"/>
                </a:lnSpc>
              </a:pPr>
              <a:r>
                <a:rPr lang="en-US" altLang="zh-CN" sz="1100" b="1" dirty="0">
                  <a:solidFill>
                    <a:srgbClr val="433D3C"/>
                  </a:solidFill>
                  <a:latin typeface="思源黑体" panose="020B0500000000000000" pitchFamily="34" charset="-122"/>
                  <a:ea typeface="思源黑体" panose="020B0500000000000000" pitchFamily="34" charset="-122"/>
                </a:rPr>
                <a:t>1</a:t>
              </a:r>
              <a:endParaRPr lang="zh-CN" altLang="en-US" sz="1100" b="1" dirty="0">
                <a:solidFill>
                  <a:srgbClr val="433D3C"/>
                </a:solidFill>
                <a:latin typeface="思源黑体" panose="020B0500000000000000" pitchFamily="34" charset="-122"/>
                <a:ea typeface="思源黑体" panose="020B0500000000000000" pitchFamily="34" charset="-122"/>
              </a:endParaRPr>
            </a:p>
          </p:txBody>
        </p:sp>
        <p:sp>
          <p:nvSpPr>
            <p:cNvPr id="53" name="Oval 10"/>
            <p:cNvSpPr>
              <a:spLocks noChangeArrowheads="1"/>
            </p:cNvSpPr>
            <p:nvPr/>
          </p:nvSpPr>
          <p:spPr bwMode="auto">
            <a:xfrm>
              <a:off x="7439592" y="3657964"/>
              <a:ext cx="366598" cy="366598"/>
            </a:xfrm>
            <a:prstGeom prst="ellipse">
              <a:avLst/>
            </a:prstGeom>
            <a:solidFill>
              <a:schemeClr val="bg2"/>
            </a:solidFill>
            <a:ln w="28575">
              <a:noFill/>
            </a:ln>
          </p:spPr>
          <p:txBody>
            <a:bodyPr vert="horz" wrap="square" lIns="91440" tIns="45720" rIns="91440" bIns="45720" numCol="1" anchor="t" anchorCtr="0" compatLnSpc="1"/>
            <a:lstStyle/>
            <a:p>
              <a:pPr algn="ctr">
                <a:lnSpc>
                  <a:spcPct val="120000"/>
                </a:lnSpc>
              </a:pPr>
              <a:r>
                <a:rPr lang="en-US" altLang="zh-CN" sz="1100" b="1" dirty="0">
                  <a:solidFill>
                    <a:srgbClr val="433D3C"/>
                  </a:solidFill>
                  <a:latin typeface="思源黑体" panose="020B0500000000000000" pitchFamily="34" charset="-122"/>
                  <a:ea typeface="思源黑体" panose="020B0500000000000000" pitchFamily="34" charset="-122"/>
                </a:rPr>
                <a:t>2</a:t>
              </a:r>
              <a:endParaRPr lang="zh-CN" altLang="en-US" sz="1100" b="1" dirty="0">
                <a:solidFill>
                  <a:srgbClr val="433D3C"/>
                </a:solidFill>
                <a:latin typeface="思源黑体" panose="020B0500000000000000" pitchFamily="34" charset="-122"/>
                <a:ea typeface="思源黑体" panose="020B0500000000000000" pitchFamily="34" charset="-122"/>
              </a:endParaRPr>
            </a:p>
          </p:txBody>
        </p:sp>
        <p:sp>
          <p:nvSpPr>
            <p:cNvPr id="54" name="Oval 10"/>
            <p:cNvSpPr>
              <a:spLocks noChangeArrowheads="1"/>
            </p:cNvSpPr>
            <p:nvPr/>
          </p:nvSpPr>
          <p:spPr bwMode="auto">
            <a:xfrm>
              <a:off x="5929551" y="5180694"/>
              <a:ext cx="366598" cy="366598"/>
            </a:xfrm>
            <a:prstGeom prst="ellipse">
              <a:avLst/>
            </a:prstGeom>
            <a:solidFill>
              <a:schemeClr val="bg2"/>
            </a:solidFill>
            <a:ln w="28575">
              <a:noFill/>
            </a:ln>
          </p:spPr>
          <p:txBody>
            <a:bodyPr vert="horz" wrap="square" lIns="91440" tIns="45720" rIns="91440" bIns="45720" numCol="1" anchor="t" anchorCtr="0" compatLnSpc="1"/>
            <a:lstStyle/>
            <a:p>
              <a:pPr algn="ctr">
                <a:lnSpc>
                  <a:spcPct val="120000"/>
                </a:lnSpc>
              </a:pPr>
              <a:r>
                <a:rPr lang="en-US" altLang="zh-CN" sz="1100" b="1" dirty="0">
                  <a:solidFill>
                    <a:srgbClr val="433D3C"/>
                  </a:solidFill>
                  <a:latin typeface="思源黑体" panose="020B0500000000000000" pitchFamily="34" charset="-122"/>
                  <a:ea typeface="思源黑体" panose="020B0500000000000000" pitchFamily="34" charset="-122"/>
                </a:rPr>
                <a:t>3</a:t>
              </a:r>
              <a:endParaRPr lang="zh-CN" altLang="en-US" sz="1100" b="1" dirty="0">
                <a:solidFill>
                  <a:srgbClr val="433D3C"/>
                </a:solidFill>
                <a:latin typeface="思源黑体" panose="020B0500000000000000" pitchFamily="34" charset="-122"/>
                <a:ea typeface="思源黑体" panose="020B0500000000000000" pitchFamily="34" charset="-122"/>
              </a:endParaRPr>
            </a:p>
          </p:txBody>
        </p:sp>
        <p:sp>
          <p:nvSpPr>
            <p:cNvPr id="55" name="Oval 10"/>
            <p:cNvSpPr>
              <a:spLocks noChangeArrowheads="1"/>
            </p:cNvSpPr>
            <p:nvPr/>
          </p:nvSpPr>
          <p:spPr bwMode="auto">
            <a:xfrm>
              <a:off x="4406821" y="3657964"/>
              <a:ext cx="366598" cy="366598"/>
            </a:xfrm>
            <a:prstGeom prst="ellipse">
              <a:avLst/>
            </a:prstGeom>
            <a:solidFill>
              <a:schemeClr val="bg2"/>
            </a:solidFill>
            <a:ln w="28575">
              <a:noFill/>
            </a:ln>
          </p:spPr>
          <p:txBody>
            <a:bodyPr vert="horz" wrap="square" lIns="91440" tIns="45720" rIns="91440" bIns="45720" numCol="1" anchor="t" anchorCtr="0" compatLnSpc="1"/>
            <a:lstStyle/>
            <a:p>
              <a:pPr algn="ctr">
                <a:lnSpc>
                  <a:spcPct val="120000"/>
                </a:lnSpc>
              </a:pPr>
              <a:r>
                <a:rPr lang="en-US" altLang="zh-CN" sz="1100" b="1" dirty="0">
                  <a:solidFill>
                    <a:srgbClr val="433D3C"/>
                  </a:solidFill>
                  <a:latin typeface="思源黑体" panose="020B0500000000000000" pitchFamily="34" charset="-122"/>
                  <a:ea typeface="思源黑体" panose="020B0500000000000000" pitchFamily="34" charset="-122"/>
                </a:rPr>
                <a:t>4</a:t>
              </a:r>
              <a:endParaRPr lang="zh-CN" altLang="en-US" sz="1100" b="1" dirty="0">
                <a:solidFill>
                  <a:srgbClr val="433D3C"/>
                </a:solidFill>
                <a:latin typeface="思源黑体" panose="020B0500000000000000" pitchFamily="34" charset="-122"/>
                <a:ea typeface="思源黑体" panose="020B0500000000000000" pitchFamily="34" charset="-122"/>
              </a:endParaRPr>
            </a:p>
          </p:txBody>
        </p:sp>
      </p:grpSp>
      <p:grpSp>
        <p:nvGrpSpPr>
          <p:cNvPr id="3" name="组合 2"/>
          <p:cNvGrpSpPr/>
          <p:nvPr/>
        </p:nvGrpSpPr>
        <p:grpSpPr>
          <a:xfrm>
            <a:off x="3674953" y="2184326"/>
            <a:ext cx="4634674" cy="2948847"/>
            <a:chOff x="1842977" y="1032165"/>
            <a:chExt cx="6566591" cy="3556974"/>
          </a:xfrm>
        </p:grpSpPr>
        <p:sp>
          <p:nvSpPr>
            <p:cNvPr id="2" name="矩形: 圆角 1"/>
            <p:cNvSpPr/>
            <p:nvPr/>
          </p:nvSpPr>
          <p:spPr>
            <a:xfrm>
              <a:off x="1842977" y="1032165"/>
              <a:ext cx="6444071" cy="35569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nvGrpSpPr>
            <p:cNvPr id="31" name="组合 30"/>
            <p:cNvGrpSpPr/>
            <p:nvPr/>
          </p:nvGrpSpPr>
          <p:grpSpPr>
            <a:xfrm>
              <a:off x="2092099" y="1235183"/>
              <a:ext cx="6317469" cy="2695244"/>
              <a:chOff x="6830797" y="4323667"/>
              <a:chExt cx="5674741" cy="3184762"/>
            </a:xfrm>
          </p:grpSpPr>
          <p:sp>
            <p:nvSpPr>
              <p:cNvPr id="32" name="TextBox 76"/>
              <p:cNvSpPr txBox="1"/>
              <p:nvPr/>
            </p:nvSpPr>
            <p:spPr>
              <a:xfrm>
                <a:off x="6905992" y="4323667"/>
                <a:ext cx="5599546" cy="428683"/>
              </a:xfrm>
              <a:prstGeom prst="rect">
                <a:avLst/>
              </a:prstGeom>
              <a:noFill/>
            </p:spPr>
            <p:txBody>
              <a:bodyPr wrap="square" rtlCol="0">
                <a:spAutoFit/>
              </a:bodyPr>
              <a:lstStyle/>
              <a:p>
                <a:pPr>
                  <a:lnSpc>
                    <a:spcPct val="120000"/>
                  </a:lnSpc>
                </a:pPr>
                <a:r>
                  <a:rPr lang="zh-CN" altLang="en-US" sz="1600" b="1" dirty="0">
                    <a:solidFill>
                      <a:srgbClr val="313D51"/>
                    </a:solidFill>
                    <a:latin typeface="思源黑体" panose="020B0500000000000000" pitchFamily="34" charset="-122"/>
                    <a:ea typeface="思源黑体" panose="020B0500000000000000" pitchFamily="34" charset="-122"/>
                  </a:rPr>
                  <a:t>选举</a:t>
                </a:r>
                <a:r>
                  <a:rPr lang="en-US" altLang="zh-CN" sz="1600" b="1" dirty="0">
                    <a:solidFill>
                      <a:srgbClr val="313D51"/>
                    </a:solidFill>
                    <a:latin typeface="思源黑体" panose="020B0500000000000000" pitchFamily="34" charset="-122"/>
                    <a:ea typeface="思源黑体" panose="020B0500000000000000" pitchFamily="34" charset="-122"/>
                  </a:rPr>
                  <a:t>timeout</a:t>
                </a:r>
                <a:r>
                  <a:rPr lang="zh-CN" altLang="en-US" sz="1600" b="1" dirty="0">
                    <a:solidFill>
                      <a:srgbClr val="313D51"/>
                    </a:solidFill>
                    <a:latin typeface="思源黑体" panose="020B0500000000000000" pitchFamily="34" charset="-122"/>
                    <a:ea typeface="思源黑体" panose="020B0500000000000000" pitchFamily="34" charset="-122"/>
                  </a:rPr>
                  <a:t>设置太小会有什么影响？</a:t>
                </a:r>
                <a:endParaRPr lang="en-US" altLang="zh-CN" sz="1600" b="1" dirty="0">
                  <a:solidFill>
                    <a:srgbClr val="313D51"/>
                  </a:solidFill>
                  <a:latin typeface="思源黑体" panose="020B0500000000000000" pitchFamily="34" charset="-122"/>
                  <a:ea typeface="思源黑体" panose="020B0500000000000000" pitchFamily="34" charset="-122"/>
                </a:endParaRPr>
              </a:p>
            </p:txBody>
          </p:sp>
          <p:sp>
            <p:nvSpPr>
              <p:cNvPr id="33" name="文本框 32"/>
              <p:cNvSpPr txBox="1"/>
              <p:nvPr/>
            </p:nvSpPr>
            <p:spPr>
              <a:xfrm>
                <a:off x="6830797" y="4869125"/>
                <a:ext cx="5340908" cy="2639304"/>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sz="1300" dirty="0">
                    <a:solidFill>
                      <a:schemeClr val="tx1">
                        <a:lumMod val="65000"/>
                        <a:lumOff val="35000"/>
                      </a:schemeClr>
                    </a:solidFill>
                    <a:latin typeface="+mn-ea"/>
                    <a:ea typeface="思源黑体" panose="020B0500000000000000" pitchFamily="34" charset="-122"/>
                  </a:rPr>
                  <a:t>如果选举超时时间设置得太小，可能会导致节点在收到</a:t>
                </a:r>
                <a:r>
                  <a:rPr lang="en-US" altLang="zh-CN" sz="1300" dirty="0">
                    <a:solidFill>
                      <a:schemeClr val="tx1">
                        <a:lumMod val="65000"/>
                        <a:lumOff val="35000"/>
                      </a:schemeClr>
                    </a:solidFill>
                    <a:latin typeface="+mn-ea"/>
                    <a:ea typeface="思源黑体" panose="020B0500000000000000" pitchFamily="34" charset="-122"/>
                  </a:rPr>
                  <a:t>Leader</a:t>
                </a:r>
                <a:r>
                  <a:rPr lang="zh-CN" altLang="en-US" sz="1300" dirty="0">
                    <a:solidFill>
                      <a:schemeClr val="tx1">
                        <a:lumMod val="65000"/>
                        <a:lumOff val="35000"/>
                      </a:schemeClr>
                    </a:solidFill>
                    <a:latin typeface="+mn-ea"/>
                    <a:ea typeface="思源黑体" panose="020B0500000000000000" pitchFamily="34" charset="-122"/>
                  </a:rPr>
                  <a:t>的正常心跳之前就触发选举，从而</a:t>
                </a:r>
                <a:r>
                  <a:rPr lang="zh-CN" altLang="en-US" sz="1300" b="1" dirty="0">
                    <a:solidFill>
                      <a:schemeClr val="accent1">
                        <a:lumMod val="75000"/>
                      </a:schemeClr>
                    </a:solidFill>
                    <a:latin typeface="+mn-ea"/>
                    <a:ea typeface="思源黑体" panose="020B0500000000000000" pitchFamily="34" charset="-122"/>
                  </a:rPr>
                  <a:t>引发不必要的选举过程</a:t>
                </a:r>
                <a:r>
                  <a:rPr lang="zh-CN" altLang="en-US" sz="1300" dirty="0">
                    <a:solidFill>
                      <a:schemeClr val="tx1">
                        <a:lumMod val="65000"/>
                        <a:lumOff val="35000"/>
                      </a:schemeClr>
                    </a:solidFill>
                    <a:latin typeface="+mn-ea"/>
                    <a:ea typeface="思源黑体" panose="020B0500000000000000" pitchFamily="34" charset="-122"/>
                  </a:rPr>
                  <a:t>。这种情况会</a:t>
                </a:r>
                <a:r>
                  <a:rPr lang="zh-CN" altLang="en-US" sz="1300" b="1" dirty="0">
                    <a:solidFill>
                      <a:schemeClr val="accent1">
                        <a:lumMod val="75000"/>
                      </a:schemeClr>
                    </a:solidFill>
                    <a:latin typeface="+mn-ea"/>
                    <a:ea typeface="思源黑体" panose="020B0500000000000000" pitchFamily="34" charset="-122"/>
                  </a:rPr>
                  <a:t>显著增加系统发生选举冲突和分割选票的概率，进而影响集群的稳定性</a:t>
                </a:r>
                <a:r>
                  <a:rPr lang="zh-CN" altLang="en-US" sz="1300" dirty="0">
                    <a:solidFill>
                      <a:schemeClr val="tx1">
                        <a:lumMod val="65000"/>
                        <a:lumOff val="35000"/>
                      </a:schemeClr>
                    </a:solidFill>
                    <a:latin typeface="+mn-ea"/>
                    <a:ea typeface="思源黑体" panose="020B0500000000000000" pitchFamily="34" charset="-122"/>
                  </a:rPr>
                  <a:t>。如果超时时间过短，节点更容易在没有充分等待心跳的情况下触发选举，可能导致多个节点几乎同时发起选举请求，结果可能会出现选举分割的局面，增加系统的选举开销，降低系统的性能。同时，过短的超时时间还可能使得选举过程变得不可靠，影响系统的容错能力和稳定性。</a:t>
                </a:r>
                <a:endParaRPr lang="en-US" altLang="zh-CN" sz="1300" dirty="0">
                  <a:solidFill>
                    <a:schemeClr val="tx1">
                      <a:lumMod val="65000"/>
                      <a:lumOff val="35000"/>
                    </a:schemeClr>
                  </a:solidFill>
                  <a:latin typeface="+mn-ea"/>
                  <a:ea typeface="思源黑体" panose="020B0500000000000000" pitchFamily="34" charset="-122"/>
                </a:endParaRPr>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3" name="矩形 2"/>
          <p:cNvSpPr/>
          <p:nvPr/>
        </p:nvSpPr>
        <p:spPr>
          <a:xfrm>
            <a:off x="2160496" y="1465866"/>
            <a:ext cx="7871010" cy="393208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2429435" y="1711367"/>
            <a:ext cx="7333130" cy="3441085"/>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文本框 4"/>
          <p:cNvSpPr txBox="1"/>
          <p:nvPr/>
        </p:nvSpPr>
        <p:spPr>
          <a:xfrm>
            <a:off x="3511550" y="2845435"/>
            <a:ext cx="5121275" cy="1014730"/>
          </a:xfrm>
          <a:prstGeom prst="rect">
            <a:avLst/>
          </a:prstGeom>
          <a:noFill/>
        </p:spPr>
        <p:txBody>
          <a:bodyPr wrap="square" rtlCol="0">
            <a:spAutoFit/>
            <a:scene3d>
              <a:camera prst="orthographicFront"/>
              <a:lightRig rig="threePt" dir="t"/>
            </a:scene3d>
            <a:sp3d contourW="12700"/>
          </a:bodyPr>
          <a:lstStyle/>
          <a:p>
            <a:pPr algn="ctr">
              <a:defRPr/>
            </a:pPr>
            <a:r>
              <a:rPr lang="zh-CN" altLang="en-US" sz="6000" b="1" dirty="0">
                <a:solidFill>
                  <a:schemeClr val="bg1"/>
                </a:solidFill>
                <a:latin typeface="思源黑体" panose="020B0500000000000000" pitchFamily="34" charset="-122"/>
                <a:ea typeface="思源黑体" panose="020B0500000000000000" pitchFamily="34" charset="-122"/>
              </a:rPr>
              <a:t>谢谢</a:t>
            </a:r>
            <a:endParaRPr lang="zh-CN" altLang="en-US" sz="6000" b="1" dirty="0">
              <a:solidFill>
                <a:schemeClr val="bg1"/>
              </a:solidFill>
              <a:latin typeface="思源黑体" panose="020B0500000000000000" pitchFamily="34" charset="-122"/>
              <a:ea typeface="思源黑体" panose="020B0500000000000000" pitchFamily="34" charset="-122"/>
            </a:endParaRPr>
          </a:p>
        </p:txBody>
      </p:sp>
      <p:grpSp>
        <p:nvGrpSpPr>
          <p:cNvPr id="7" name="组合 6"/>
          <p:cNvGrpSpPr/>
          <p:nvPr/>
        </p:nvGrpSpPr>
        <p:grpSpPr>
          <a:xfrm>
            <a:off x="5387350" y="978500"/>
            <a:ext cx="1390484" cy="1390482"/>
            <a:chOff x="5387350" y="978500"/>
            <a:chExt cx="1390484" cy="1390482"/>
          </a:xfrm>
        </p:grpSpPr>
        <p:sp>
          <p:nvSpPr>
            <p:cNvPr id="8" name="椭圆 7"/>
            <p:cNvSpPr/>
            <p:nvPr/>
          </p:nvSpPr>
          <p:spPr>
            <a:xfrm>
              <a:off x="5387350" y="978500"/>
              <a:ext cx="1390484" cy="1390482"/>
            </a:xfrm>
            <a:prstGeom prst="ellipse">
              <a:avLst/>
            </a:prstGeom>
            <a:solidFill>
              <a:srgbClr val="244C89"/>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9" name="组合 8"/>
            <p:cNvGrpSpPr/>
            <p:nvPr/>
          </p:nvGrpSpPr>
          <p:grpSpPr>
            <a:xfrm>
              <a:off x="5482497" y="1078924"/>
              <a:ext cx="1195789" cy="1195788"/>
              <a:chOff x="5159802" y="530825"/>
              <a:chExt cx="1813907" cy="1813907"/>
            </a:xfrm>
          </p:grpSpPr>
          <p:sp>
            <p:nvSpPr>
              <p:cNvPr id="13" name="椭圆 12"/>
              <p:cNvSpPr/>
              <p:nvPr/>
            </p:nvSpPr>
            <p:spPr>
              <a:xfrm>
                <a:off x="5159802" y="530825"/>
                <a:ext cx="1813907" cy="1813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p>
            </p:txBody>
          </p:sp>
          <p:sp>
            <p:nvSpPr>
              <p:cNvPr id="11" name="椭圆 10"/>
              <p:cNvSpPr/>
              <p:nvPr/>
            </p:nvSpPr>
            <p:spPr>
              <a:xfrm>
                <a:off x="5472591" y="827607"/>
                <a:ext cx="1209821" cy="1209822"/>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p>
            </p:txBody>
          </p:sp>
        </p:grpSp>
      </p:grpSp>
      <p:pic>
        <p:nvPicPr>
          <p:cNvPr id="19" name="图片 18"/>
          <p:cNvPicPr>
            <a:picLocks noChangeAspect="1"/>
          </p:cNvPicPr>
          <p:nvPr/>
        </p:nvPicPr>
        <p:blipFill>
          <a:blip r:embed="rId2"/>
          <a:stretch>
            <a:fillRect/>
          </a:stretch>
        </p:blipFill>
        <p:spPr>
          <a:xfrm>
            <a:off x="5482590" y="1108075"/>
            <a:ext cx="1179195" cy="1179195"/>
          </a:xfrm>
          <a:prstGeom prst="ellipse">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3051312" y="2443843"/>
            <a:ext cx="1311578"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01</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741545" y="3168015"/>
            <a:ext cx="4830445" cy="768350"/>
          </a:xfrm>
          <a:prstGeom prst="rect">
            <a:avLst/>
          </a:prstGeom>
          <a:noFill/>
        </p:spPr>
        <p:txBody>
          <a:bodyPr wrap="square" rtlCol="0">
            <a:spAutoFit/>
            <a:scene3d>
              <a:camera prst="orthographicFront"/>
              <a:lightRig rig="threePt" dir="t"/>
            </a:scene3d>
            <a:sp3d contourW="12700"/>
          </a:bodyPr>
          <a:lstStyle/>
          <a:p>
            <a:r>
              <a:rPr lang="en-US" altLang="zh-CN" sz="4400" b="1" dirty="0">
                <a:solidFill>
                  <a:schemeClr val="bg1"/>
                </a:solidFill>
                <a:latin typeface="思源黑体" panose="020B0500000000000000" pitchFamily="34" charset="-122"/>
                <a:ea typeface="思源黑体" panose="020B0500000000000000" pitchFamily="34" charset="-122"/>
              </a:rPr>
              <a:t>Raft</a:t>
            </a:r>
            <a:r>
              <a:rPr lang="zh-CN" altLang="en-US" sz="4400" b="1" dirty="0">
                <a:solidFill>
                  <a:schemeClr val="bg1"/>
                </a:solidFill>
                <a:latin typeface="思源黑体" panose="020B0500000000000000" pitchFamily="34" charset="-122"/>
                <a:ea typeface="思源黑体" panose="020B0500000000000000" pitchFamily="34" charset="-122"/>
              </a:rPr>
              <a:t>技术原理</a:t>
            </a:r>
            <a:endParaRPr lang="zh-CN" altLang="en-US" sz="44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552445"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433830" y="1028576"/>
            <a:ext cx="1806520" cy="523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0"/>
          <p:cNvSpPr>
            <a:spLocks noGrp="1"/>
          </p:cNvSpPr>
          <p:nvPr>
            <p:ph type="title"/>
          </p:nvPr>
        </p:nvSpPr>
        <p:spPr>
          <a:xfrm>
            <a:off x="1425568" y="747759"/>
            <a:ext cx="3629564" cy="456129"/>
          </a:xfrm>
        </p:spPr>
        <p:txBody>
          <a:bodyPr/>
          <a:lstStyle/>
          <a:p>
            <a:pPr>
              <a:lnSpc>
                <a:spcPct val="120000"/>
              </a:lnSpc>
            </a:pPr>
            <a:r>
              <a:rPr lang="en-US" altLang="zh-CN" dirty="0"/>
              <a:t>Raft</a:t>
            </a:r>
            <a:r>
              <a:rPr lang="zh-CN" altLang="en-US" dirty="0"/>
              <a:t>基础</a:t>
            </a:r>
            <a:endParaRPr lang="zh-CN" altLang="en-US" dirty="0"/>
          </a:p>
        </p:txBody>
      </p:sp>
      <p:sp>
        <p:nvSpPr>
          <p:cNvPr id="2912" name="矩形 47"/>
          <p:cNvSpPr>
            <a:spLocks noChangeArrowheads="1"/>
          </p:cNvSpPr>
          <p:nvPr/>
        </p:nvSpPr>
        <p:spPr bwMode="auto">
          <a:xfrm>
            <a:off x="5146675" y="1379220"/>
            <a:ext cx="6019800" cy="191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68573" tIns="34287" rIns="68573" bIns="34287">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nSpc>
                <a:spcPct val="120000"/>
              </a:lnSpc>
              <a:spcBef>
                <a:spcPct val="0"/>
              </a:spcBef>
              <a:buNone/>
            </a:pP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状态：</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Leader</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Candidate</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Follower</a:t>
            </a:r>
            <a:endPar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endParaRPr>
          </a:p>
          <a:p>
            <a:pPr>
              <a:lnSpc>
                <a:spcPct val="120000"/>
              </a:lnSpc>
              <a:spcBef>
                <a:spcPct val="0"/>
              </a:spcBef>
              <a:buNone/>
            </a:pP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逻辑时钟：</a:t>
            </a:r>
            <a:r>
              <a:rPr lang="zh-CN" altLang="en-US" sz="2000" b="1" dirty="0">
                <a:solidFill>
                  <a:schemeClr val="accent3"/>
                </a:solidFill>
                <a:latin typeface="思源黑体" panose="020B0500000000000000" pitchFamily="34" charset="-122"/>
                <a:ea typeface="思源黑体" panose="020B0500000000000000" pitchFamily="34" charset="-122"/>
                <a:sym typeface="方正兰亭黑_GBK" panose="02000000000000000000" pitchFamily="2" charset="-122"/>
              </a:rPr>
              <a:t>任期</a:t>
            </a:r>
            <a:endParaRPr lang="zh-CN" altLang="en-US" sz="2000" b="1" dirty="0">
              <a:solidFill>
                <a:schemeClr val="accent3"/>
              </a:solidFill>
              <a:latin typeface="思源黑体" panose="020B0500000000000000" pitchFamily="34" charset="-122"/>
              <a:ea typeface="思源黑体" panose="020B0500000000000000" pitchFamily="34" charset="-122"/>
              <a:sym typeface="方正兰亭黑_GBK" panose="02000000000000000000" pitchFamily="2" charset="-122"/>
            </a:endParaRPr>
          </a:p>
          <a:p>
            <a:pPr>
              <a:lnSpc>
                <a:spcPct val="120000"/>
              </a:lnSpc>
              <a:spcBef>
                <a:spcPct val="0"/>
              </a:spcBef>
              <a:buNone/>
            </a:pP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对于</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Leader/Candidate</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a:t>
            </a:r>
            <a:endPar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endParaRPr>
          </a:p>
          <a:p>
            <a:pPr indent="457200">
              <a:lnSpc>
                <a:spcPct val="120000"/>
              </a:lnSpc>
              <a:spcBef>
                <a:spcPct val="0"/>
              </a:spcBef>
              <a:buNone/>
            </a:pP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1. </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接收到任期号更大的请求，恢复为</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Follower</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a:t>
            </a:r>
            <a:endPar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endParaRPr>
          </a:p>
          <a:p>
            <a:pPr indent="457200">
              <a:lnSpc>
                <a:spcPct val="120000"/>
              </a:lnSpc>
              <a:spcBef>
                <a:spcPct val="0"/>
              </a:spcBef>
              <a:buNone/>
            </a:pP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2. 接收到一个任期号</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更小</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的请求，直接拒绝</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a:t>
            </a:r>
            <a:endPar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endParaRPr>
          </a:p>
        </p:txBody>
      </p:sp>
      <p:pic>
        <p:nvPicPr>
          <p:cNvPr id="2" name="图片 1"/>
          <p:cNvPicPr>
            <a:picLocks noChangeAspect="1"/>
          </p:cNvPicPr>
          <p:nvPr/>
        </p:nvPicPr>
        <p:blipFill>
          <a:blip r:embed="rId1"/>
          <a:stretch>
            <a:fillRect/>
          </a:stretch>
        </p:blipFill>
        <p:spPr>
          <a:xfrm>
            <a:off x="761365" y="1379220"/>
            <a:ext cx="4117340" cy="1848485"/>
          </a:xfrm>
          <a:prstGeom prst="rect">
            <a:avLst/>
          </a:prstGeom>
        </p:spPr>
      </p:pic>
      <p:sp>
        <p:nvSpPr>
          <p:cNvPr id="4" name="矩形 47"/>
          <p:cNvSpPr>
            <a:spLocks noChangeArrowheads="1"/>
          </p:cNvSpPr>
          <p:nvPr/>
        </p:nvSpPr>
        <p:spPr bwMode="auto">
          <a:xfrm>
            <a:off x="5221605" y="3429000"/>
            <a:ext cx="6019800" cy="154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68573" tIns="34287" rIns="68573" bIns="34287">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nSpc>
                <a:spcPct val="120000"/>
              </a:lnSpc>
              <a:spcBef>
                <a:spcPct val="0"/>
              </a:spcBef>
              <a:buNone/>
            </a:pP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节点间通信：</a:t>
            </a:r>
            <a:r>
              <a:rPr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远程过程调用（RPCs）</a:t>
            </a:r>
            <a:endParaRPr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endParaRPr>
          </a:p>
          <a:p>
            <a:pPr>
              <a:lnSpc>
                <a:spcPct val="120000"/>
              </a:lnSpc>
              <a:spcBef>
                <a:spcPct val="0"/>
              </a:spcBef>
              <a:buNone/>
            </a:pP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1. </a:t>
            </a:r>
            <a:r>
              <a:rPr lang="en-US" altLang="zh-CN" sz="2000" b="1" dirty="0">
                <a:solidFill>
                  <a:schemeClr val="accent4"/>
                </a:solidFill>
                <a:latin typeface="思源黑体" panose="020B0500000000000000" pitchFamily="34" charset="-122"/>
                <a:ea typeface="思源黑体" panose="020B0500000000000000" pitchFamily="34" charset="-122"/>
                <a:sym typeface="方正兰亭黑_GBK" panose="02000000000000000000" pitchFamily="2" charset="-122"/>
              </a:rPr>
              <a:t>请求投票（RequestVote） RPCs</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Candidate</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在选举期间</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发起</a:t>
            </a:r>
            <a:endPar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endParaRPr>
          </a:p>
          <a:p>
            <a:pPr>
              <a:lnSpc>
                <a:spcPct val="120000"/>
              </a:lnSpc>
              <a:spcBef>
                <a:spcPct val="0"/>
              </a:spcBef>
              <a:buNone/>
            </a:pP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2. </a:t>
            </a:r>
            <a:r>
              <a:rPr lang="en-US" altLang="zh-CN" sz="2000" b="1" dirty="0">
                <a:solidFill>
                  <a:schemeClr val="accent4"/>
                </a:solidFill>
                <a:latin typeface="思源黑体" panose="020B0500000000000000" pitchFamily="34" charset="-122"/>
                <a:ea typeface="思源黑体" panose="020B0500000000000000" pitchFamily="34" charset="-122"/>
                <a:sym typeface="方正兰亭黑_GBK" panose="02000000000000000000" pitchFamily="2" charset="-122"/>
              </a:rPr>
              <a:t>附加条目（AppendEntries）RPCs</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 Leader</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发起</a:t>
            </a:r>
            <a:endPar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endParaRPr>
          </a:p>
        </p:txBody>
      </p:sp>
      <p:pic>
        <p:nvPicPr>
          <p:cNvPr id="5" name="图片 4"/>
          <p:cNvPicPr>
            <a:picLocks noChangeAspect="1"/>
          </p:cNvPicPr>
          <p:nvPr/>
        </p:nvPicPr>
        <p:blipFill>
          <a:blip r:embed="rId2"/>
          <a:stretch>
            <a:fillRect/>
          </a:stretch>
        </p:blipFill>
        <p:spPr>
          <a:xfrm>
            <a:off x="548640" y="3564890"/>
            <a:ext cx="4441825" cy="17456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2893349" y="2443843"/>
            <a:ext cx="1627505" cy="2214880"/>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02</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911725" y="2767330"/>
            <a:ext cx="4725670" cy="1568450"/>
          </a:xfrm>
          <a:prstGeom prst="rect">
            <a:avLst/>
          </a:prstGeom>
          <a:noFill/>
        </p:spPr>
        <p:txBody>
          <a:bodyPr wrap="square" rtlCol="0">
            <a:spAutoFit/>
            <a:scene3d>
              <a:camera prst="orthographicFront"/>
              <a:lightRig rig="threePt" dir="t"/>
            </a:scene3d>
            <a:sp3d contourW="12700"/>
          </a:bodyPr>
          <a:lstStyle/>
          <a:p>
            <a:r>
              <a:rPr lang="en-US" altLang="zh-CN" sz="4800" b="1" dirty="0">
                <a:solidFill>
                  <a:schemeClr val="bg1"/>
                </a:solidFill>
                <a:latin typeface="思源黑体" panose="020B0500000000000000" pitchFamily="34" charset="-122"/>
                <a:ea typeface="思源黑体" panose="020B0500000000000000" pitchFamily="34" charset="-122"/>
              </a:rPr>
              <a:t>Leader</a:t>
            </a:r>
            <a:r>
              <a:rPr lang="zh-CN" altLang="en-US" sz="4800" b="1" dirty="0">
                <a:solidFill>
                  <a:schemeClr val="bg1"/>
                </a:solidFill>
                <a:latin typeface="思源黑体" panose="020B0500000000000000" pitchFamily="34" charset="-122"/>
                <a:ea typeface="思源黑体" panose="020B0500000000000000" pitchFamily="34" charset="-122"/>
              </a:rPr>
              <a:t>选举</a:t>
            </a:r>
            <a:endParaRPr lang="zh-CN" altLang="en-US" sz="4800" b="1" dirty="0">
              <a:solidFill>
                <a:schemeClr val="bg1"/>
              </a:solidFill>
              <a:latin typeface="思源黑体" panose="020B0500000000000000" pitchFamily="34" charset="-122"/>
              <a:ea typeface="思源黑体" panose="020B0500000000000000" pitchFamily="34" charset="-122"/>
            </a:endParaRPr>
          </a:p>
          <a:p>
            <a:r>
              <a:rPr lang="en-US" altLang="zh-CN" sz="4800" b="1" dirty="0">
                <a:solidFill>
                  <a:schemeClr val="bg1"/>
                </a:solidFill>
                <a:latin typeface="思源黑体" panose="020B0500000000000000" pitchFamily="34" charset="-122"/>
                <a:ea typeface="思源黑体" panose="020B0500000000000000" pitchFamily="34" charset="-122"/>
              </a:rPr>
              <a:t>MIT 2A</a:t>
            </a:r>
            <a:endParaRPr lang="zh-CN" altLang="en-US" sz="48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8109" y="1199515"/>
            <a:ext cx="2074181"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407160" y="753110"/>
            <a:ext cx="5024120" cy="680085"/>
          </a:xfrm>
        </p:spPr>
        <p:txBody>
          <a:bodyPr/>
          <a:lstStyle/>
          <a:p>
            <a:pPr>
              <a:lnSpc>
                <a:spcPct val="120000"/>
              </a:lnSpc>
            </a:pPr>
            <a:r>
              <a:rPr lang="zh-CN" altLang="en-US" sz="2800" dirty="0">
                <a:sym typeface="+mn-ea"/>
              </a:rPr>
              <a:t>Lab 2A</a:t>
            </a:r>
            <a:r>
              <a:rPr lang="en-US" altLang="zh-CN" sz="2800" dirty="0">
                <a:sym typeface="+mn-ea"/>
              </a:rPr>
              <a:t> </a:t>
            </a:r>
            <a:r>
              <a:rPr lang="zh-CN" altLang="en-US" sz="2800" dirty="0">
                <a:sym typeface="+mn-ea"/>
              </a:rPr>
              <a:t>任务说明</a:t>
            </a:r>
            <a:endParaRPr lang="zh-CN" altLang="en-US" sz="2800" dirty="0"/>
          </a:p>
        </p:txBody>
      </p:sp>
      <p:sp>
        <p:nvSpPr>
          <p:cNvPr id="12" name="矩形 11"/>
          <p:cNvSpPr/>
          <p:nvPr/>
        </p:nvSpPr>
        <p:spPr>
          <a:xfrm>
            <a:off x="849630" y="1480820"/>
            <a:ext cx="5024755" cy="3336925"/>
          </a:xfrm>
          <a:prstGeom prst="rect">
            <a:avLst/>
          </a:prstGeom>
        </p:spPr>
        <p:txBody>
          <a:bodyPr wrap="square" lIns="0" tIns="0" rIns="0" bIns="0">
            <a:noAutofit/>
          </a:bodyPr>
          <a:lstStyle/>
          <a:p>
            <a:pPr algn="just">
              <a:lnSpc>
                <a:spcPct val="120000"/>
              </a:lnSpc>
            </a:pPr>
            <a:r>
              <a:rPr sz="2400">
                <a:ea typeface="思源黑体" panose="020B0500000000000000" pitchFamily="34" charset="-122"/>
              </a:rPr>
              <a:t>实现Raft的leader选举和心跳机制。</a:t>
            </a:r>
            <a:endParaRPr sz="2400">
              <a:ea typeface="思源黑体" panose="020B0500000000000000" pitchFamily="34" charset="-122"/>
            </a:endParaRPr>
          </a:p>
          <a:p>
            <a:pPr algn="just">
              <a:lnSpc>
                <a:spcPct val="120000"/>
              </a:lnSpc>
            </a:pPr>
            <a:r>
              <a:rPr sz="2400">
                <a:ea typeface="思源黑体" panose="020B0500000000000000" pitchFamily="34" charset="-122"/>
              </a:rPr>
              <a:t>Part 2A的目标：</a:t>
            </a:r>
            <a:endParaRPr sz="2400">
              <a:ea typeface="思源黑体" panose="020B0500000000000000" pitchFamily="34" charset="-122"/>
            </a:endParaRPr>
          </a:p>
          <a:p>
            <a:pPr algn="just">
              <a:lnSpc>
                <a:spcPct val="120000"/>
              </a:lnSpc>
            </a:pPr>
            <a:r>
              <a:rPr sz="2400">
                <a:ea typeface="思源黑体" panose="020B0500000000000000" pitchFamily="34" charset="-122"/>
              </a:rPr>
              <a:t> </a:t>
            </a:r>
            <a:r>
              <a:rPr lang="en-US" sz="2400">
                <a:ea typeface="思源黑体" panose="020B0500000000000000" pitchFamily="34" charset="-122"/>
              </a:rPr>
              <a:t>       </a:t>
            </a:r>
            <a:r>
              <a:rPr sz="2400">
                <a:ea typeface="思源黑体" panose="020B0500000000000000" pitchFamily="34" charset="-122"/>
              </a:rPr>
              <a:t>选出一个leader，在没有故障的情况下，这个leader仍然是leader；如果旧leader故障，或者旧leader的数据包丢失，那么新的leader接管。</a:t>
            </a:r>
            <a:endParaRPr sz="2400">
              <a:ea typeface="思源黑体" panose="020B0500000000000000" pitchFamily="34" charset="-122"/>
            </a:endParaRPr>
          </a:p>
        </p:txBody>
      </p:sp>
      <p:sp>
        <p:nvSpPr>
          <p:cNvPr id="14" name="矩形 13"/>
          <p:cNvSpPr/>
          <p:nvPr/>
        </p:nvSpPr>
        <p:spPr>
          <a:xfrm>
            <a:off x="7635875" y="1940560"/>
            <a:ext cx="2640330" cy="546100"/>
          </a:xfrm>
          <a:prstGeom prst="rect">
            <a:avLst/>
          </a:prstGeom>
        </p:spPr>
        <p:txBody>
          <a:bodyPr wrap="square" lIns="0" tIns="0" rIns="0" bIns="0">
            <a:noAutofit/>
          </a:bodyPr>
          <a:lstStyle/>
          <a:p>
            <a:pPr algn="just">
              <a:lnSpc>
                <a:spcPct val="120000"/>
              </a:lnSpc>
            </a:pPr>
            <a:endParaRPr lang="zh-CN" altLang="en-US" dirty="0">
              <a:solidFill>
                <a:srgbClr val="244C89"/>
              </a:solidFill>
              <a:latin typeface="+mj-lt"/>
              <a:ea typeface="思源黑体" panose="020B0500000000000000" pitchFamily="34" charset="-122"/>
              <a:cs typeface="+mj-cs"/>
            </a:endParaRPr>
          </a:p>
        </p:txBody>
      </p:sp>
      <p:pic>
        <p:nvPicPr>
          <p:cNvPr id="4" name="图片 3"/>
          <p:cNvPicPr>
            <a:picLocks noChangeAspect="1"/>
          </p:cNvPicPr>
          <p:nvPr/>
        </p:nvPicPr>
        <p:blipFill>
          <a:blip r:embed="rId1"/>
          <a:stretch>
            <a:fillRect/>
          </a:stretch>
        </p:blipFill>
        <p:spPr>
          <a:xfrm>
            <a:off x="6431280" y="450215"/>
            <a:ext cx="4768215" cy="6185535"/>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8109" y="1199515"/>
            <a:ext cx="2074181"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407160" y="753110"/>
            <a:ext cx="5024120" cy="680085"/>
          </a:xfrm>
        </p:spPr>
        <p:txBody>
          <a:bodyPr/>
          <a:lstStyle/>
          <a:p>
            <a:pPr>
              <a:lnSpc>
                <a:spcPct val="120000"/>
              </a:lnSpc>
            </a:pPr>
            <a:r>
              <a:rPr lang="zh-CN" altLang="en-US" sz="2800" dirty="0"/>
              <a:t>Raft结构</a:t>
            </a:r>
            <a:r>
              <a:rPr lang="zh-CN" altLang="en-US" sz="2800" dirty="0"/>
              <a:t>补充</a:t>
            </a:r>
            <a:endParaRPr lang="zh-CN" altLang="en-US" sz="2800" dirty="0"/>
          </a:p>
        </p:txBody>
      </p:sp>
      <p:sp>
        <p:nvSpPr>
          <p:cNvPr id="12" name="矩形 11"/>
          <p:cNvSpPr/>
          <p:nvPr/>
        </p:nvSpPr>
        <p:spPr>
          <a:xfrm>
            <a:off x="793440" y="1480998"/>
            <a:ext cx="10501630" cy="858166"/>
          </a:xfrm>
          <a:prstGeom prst="rect">
            <a:avLst/>
          </a:prstGeom>
        </p:spPr>
        <p:txBody>
          <a:bodyPr wrap="square" lIns="0" tIns="0" rIns="0" bIns="0">
            <a:noAutofit/>
          </a:bodyPr>
          <a:lstStyle/>
          <a:p>
            <a:pPr algn="just">
              <a:lnSpc>
                <a:spcPct val="120000"/>
              </a:lnSpc>
            </a:pPr>
            <a:r>
              <a:rPr>
                <a:ea typeface="思源黑体" panose="020B0500000000000000" pitchFamily="34" charset="-122"/>
              </a:rPr>
              <a:t>根据Raft论文中的Figure 2，此阶段，我们关心的是发送和接收RequestVote RPCs、与选举相关的服务器规则以及与leader选举相关的状态。将Figure 2中的leader选举的状态添加到Raft结构中：</a:t>
            </a:r>
            <a:endParaRPr>
              <a:ea typeface="思源黑体" panose="020B0500000000000000" pitchFamily="34" charset="-122"/>
            </a:endParaRPr>
          </a:p>
        </p:txBody>
      </p:sp>
      <p:sp>
        <p:nvSpPr>
          <p:cNvPr id="14" name="矩形 13"/>
          <p:cNvSpPr/>
          <p:nvPr/>
        </p:nvSpPr>
        <p:spPr>
          <a:xfrm>
            <a:off x="7635875" y="1940560"/>
            <a:ext cx="2640330" cy="546100"/>
          </a:xfrm>
          <a:prstGeom prst="rect">
            <a:avLst/>
          </a:prstGeom>
        </p:spPr>
        <p:txBody>
          <a:bodyPr wrap="square" lIns="0" tIns="0" rIns="0" bIns="0">
            <a:noAutofit/>
          </a:bodyPr>
          <a:lstStyle/>
          <a:p>
            <a:pPr algn="just">
              <a:lnSpc>
                <a:spcPct val="120000"/>
              </a:lnSpc>
            </a:pPr>
            <a:endParaRPr lang="zh-CN" altLang="en-US" dirty="0">
              <a:solidFill>
                <a:srgbClr val="244C89"/>
              </a:solidFill>
              <a:latin typeface="+mj-lt"/>
              <a:ea typeface="思源黑体" panose="020B0500000000000000" pitchFamily="34" charset="-122"/>
              <a:cs typeface="+mj-cs"/>
            </a:endParaRPr>
          </a:p>
        </p:txBody>
      </p:sp>
      <p:pic>
        <p:nvPicPr>
          <p:cNvPr id="6" name="图片 5" descr="/private/var/folders/qs/psqztqyd26dgn5wvbwkqqpf00000gn/T/com.kingsoft.wpsoffice.mac/photoedit2/20241128090924/temp.pngtemp"/>
          <p:cNvPicPr>
            <a:picLocks noChangeAspect="1"/>
          </p:cNvPicPr>
          <p:nvPr/>
        </p:nvPicPr>
        <p:blipFill>
          <a:blip r:embed="rId1"/>
          <a:srcRect b="11791"/>
          <a:stretch>
            <a:fillRect/>
          </a:stretch>
        </p:blipFill>
        <p:spPr>
          <a:xfrm>
            <a:off x="2393950" y="2228215"/>
            <a:ext cx="5699760" cy="4246245"/>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8109" y="1199515"/>
            <a:ext cx="2074181"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407160" y="753110"/>
            <a:ext cx="8707755" cy="680085"/>
          </a:xfrm>
        </p:spPr>
        <p:txBody>
          <a:bodyPr/>
          <a:lstStyle/>
          <a:p>
            <a:pPr>
              <a:lnSpc>
                <a:spcPct val="120000"/>
              </a:lnSpc>
            </a:pPr>
            <a:r>
              <a:rPr lang="zh-CN" altLang="en-US" sz="2800" dirty="0">
                <a:sym typeface="+mn-ea"/>
              </a:rPr>
              <a:t>填充RequestVoteArgs和RequestVoteReply结构体</a:t>
            </a:r>
            <a:endParaRPr lang="zh-CN" altLang="en-US" sz="2800" dirty="0">
              <a:sym typeface="+mn-ea"/>
            </a:endParaRPr>
          </a:p>
        </p:txBody>
      </p:sp>
      <p:sp>
        <p:nvSpPr>
          <p:cNvPr id="12" name="矩形 11"/>
          <p:cNvSpPr/>
          <p:nvPr/>
        </p:nvSpPr>
        <p:spPr>
          <a:xfrm>
            <a:off x="5592445" y="1940560"/>
            <a:ext cx="5347970" cy="2489835"/>
          </a:xfrm>
          <a:prstGeom prst="rect">
            <a:avLst/>
          </a:prstGeom>
        </p:spPr>
        <p:txBody>
          <a:bodyPr wrap="square" lIns="0" tIns="0" rIns="0" bIns="0">
            <a:noAutofit/>
          </a:bodyPr>
          <a:lstStyle/>
          <a:p>
            <a:pPr marL="285750" indent="-285750" algn="just">
              <a:lnSpc>
                <a:spcPct val="120000"/>
              </a:lnSpc>
              <a:buFont typeface="Arial" panose="020B0604020202020204" pitchFamily="34" charset="0"/>
              <a:buChar char="•"/>
            </a:pPr>
            <a:r>
              <a:rPr lang="zh-CN" altLang="en-US" dirty="0">
                <a:ea typeface="思源黑体" panose="020B0500000000000000" pitchFamily="34" charset="-122"/>
              </a:rPr>
              <a:t>RequestVoteArgs</a:t>
            </a:r>
            <a:r>
              <a:rPr lang="en-US" altLang="zh-CN" dirty="0">
                <a:ea typeface="思源黑体" panose="020B0500000000000000" pitchFamily="34" charset="-122"/>
              </a:rPr>
              <a:t> </a:t>
            </a:r>
            <a:r>
              <a:rPr lang="zh-CN" altLang="en-US" dirty="0">
                <a:ea typeface="思源黑体" panose="020B0500000000000000" pitchFamily="34" charset="-122"/>
              </a:rPr>
              <a:t>中包含了候选人的信息，包括任期号、日志索引、日志任期号，以及候选人的 ID，用于请求其他节点的投票。</a:t>
            </a:r>
            <a:endParaRPr lang="zh-CN" altLang="en-US" dirty="0">
              <a:ea typeface="思源黑体" panose="020B0500000000000000" pitchFamily="34" charset="-122"/>
            </a:endParaRPr>
          </a:p>
          <a:p>
            <a:pPr marL="285750" indent="-285750" algn="just">
              <a:lnSpc>
                <a:spcPct val="120000"/>
              </a:lnSpc>
              <a:buFont typeface="Arial" panose="020B0604020202020204" pitchFamily="34" charset="0"/>
              <a:buChar char="•"/>
            </a:pPr>
            <a:endParaRPr lang="zh-CN" altLang="en-US" dirty="0">
              <a:ea typeface="思源黑体" panose="020B0500000000000000" pitchFamily="34" charset="-122"/>
            </a:endParaRPr>
          </a:p>
          <a:p>
            <a:pPr marL="285750" indent="-285750" algn="just">
              <a:lnSpc>
                <a:spcPct val="120000"/>
              </a:lnSpc>
              <a:buFont typeface="Arial" panose="020B0604020202020204" pitchFamily="34" charset="0"/>
              <a:buChar char="•"/>
            </a:pPr>
            <a:r>
              <a:rPr lang="zh-CN" altLang="en-US" dirty="0">
                <a:ea typeface="思源黑体" panose="020B0500000000000000" pitchFamily="34" charset="-122"/>
              </a:rPr>
              <a:t>RequestVoteReply</a:t>
            </a:r>
            <a:r>
              <a:rPr lang="en-US" altLang="zh-CN" dirty="0">
                <a:ea typeface="思源黑体" panose="020B0500000000000000" pitchFamily="34" charset="-122"/>
              </a:rPr>
              <a:t> </a:t>
            </a:r>
            <a:r>
              <a:rPr lang="zh-CN" altLang="en-US" dirty="0">
                <a:ea typeface="思源黑体" panose="020B0500000000000000" pitchFamily="34" charset="-122"/>
              </a:rPr>
              <a:t>中包含了当前节点的任期号以及是否同意投票的信息，帮助候选人判断是否能够成功赢得选举。</a:t>
            </a:r>
            <a:endParaRPr lang="zh-CN" altLang="en-US" dirty="0">
              <a:ea typeface="思源黑体" panose="020B0500000000000000" pitchFamily="34" charset="-122"/>
            </a:endParaRPr>
          </a:p>
        </p:txBody>
      </p:sp>
      <p:sp>
        <p:nvSpPr>
          <p:cNvPr id="14" name="矩形 13"/>
          <p:cNvSpPr/>
          <p:nvPr/>
        </p:nvSpPr>
        <p:spPr>
          <a:xfrm>
            <a:off x="7635875" y="1940560"/>
            <a:ext cx="2640330" cy="546100"/>
          </a:xfrm>
          <a:prstGeom prst="rect">
            <a:avLst/>
          </a:prstGeom>
        </p:spPr>
        <p:txBody>
          <a:bodyPr wrap="square" lIns="0" tIns="0" rIns="0" bIns="0">
            <a:noAutofit/>
          </a:bodyPr>
          <a:lstStyle/>
          <a:p>
            <a:pPr algn="just">
              <a:lnSpc>
                <a:spcPct val="120000"/>
              </a:lnSpc>
            </a:pPr>
            <a:endParaRPr lang="zh-CN" altLang="en-US" dirty="0">
              <a:solidFill>
                <a:srgbClr val="244C89"/>
              </a:solidFill>
              <a:latin typeface="+mj-lt"/>
              <a:ea typeface="思源黑体" panose="020B0500000000000000" pitchFamily="34" charset="-122"/>
              <a:cs typeface="+mj-cs"/>
            </a:endParaRPr>
          </a:p>
        </p:txBody>
      </p:sp>
      <p:pic>
        <p:nvPicPr>
          <p:cNvPr id="6" name="图片 5" descr="截屏2024-11-28 09.14.00"/>
          <p:cNvPicPr>
            <a:picLocks noChangeAspect="1"/>
          </p:cNvPicPr>
          <p:nvPr/>
        </p:nvPicPr>
        <p:blipFill>
          <a:blip r:embed="rId1"/>
          <a:srcRect r="15592"/>
          <a:stretch>
            <a:fillRect/>
          </a:stretch>
        </p:blipFill>
        <p:spPr>
          <a:xfrm>
            <a:off x="1139190" y="1745615"/>
            <a:ext cx="4262755" cy="4145280"/>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28"/>
          <p:cNvSpPr txBox="1"/>
          <p:nvPr/>
        </p:nvSpPr>
        <p:spPr>
          <a:xfrm>
            <a:off x="5944235" y="553720"/>
            <a:ext cx="2927350" cy="442595"/>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2400" b="1" dirty="0">
                <a:solidFill>
                  <a:srgbClr val="313D51"/>
                </a:solidFill>
                <a:latin typeface="思源黑体" panose="020B0500000000000000" pitchFamily="34" charset="-122"/>
                <a:ea typeface="思源黑体" panose="020B0500000000000000" pitchFamily="34" charset="-122"/>
              </a:rPr>
              <a:t>2. </a:t>
            </a:r>
            <a:r>
              <a:rPr lang="zh-CN" altLang="en-US" sz="2400" b="1" dirty="0">
                <a:solidFill>
                  <a:srgbClr val="313D51"/>
                </a:solidFill>
                <a:latin typeface="思源黑体" panose="020B0500000000000000" pitchFamily="34" charset="-122"/>
                <a:ea typeface="思源黑体" panose="020B0500000000000000" pitchFamily="34" charset="-122"/>
              </a:rPr>
              <a:t>触发选举</a:t>
            </a:r>
            <a:r>
              <a:rPr lang="zh-CN" altLang="en-US" sz="2400" b="1" dirty="0">
                <a:solidFill>
                  <a:srgbClr val="313D51"/>
                </a:solidFill>
                <a:latin typeface="思源黑体" panose="020B0500000000000000" pitchFamily="34" charset="-122"/>
                <a:ea typeface="思源黑体" panose="020B0500000000000000" pitchFamily="34" charset="-122"/>
              </a:rPr>
              <a:t>超时</a:t>
            </a:r>
            <a:endParaRPr lang="zh-CN" altLang="en-US" sz="2400" b="1" dirty="0">
              <a:solidFill>
                <a:srgbClr val="313D51"/>
              </a:solidFill>
              <a:latin typeface="思源黑体" panose="020B0500000000000000" pitchFamily="34" charset="-122"/>
              <a:ea typeface="思源黑体" panose="020B0500000000000000" pitchFamily="34" charset="-122"/>
            </a:endParaRPr>
          </a:p>
        </p:txBody>
      </p:sp>
      <p:sp>
        <p:nvSpPr>
          <p:cNvPr id="11" name="矩形 10"/>
          <p:cNvSpPr/>
          <p:nvPr/>
        </p:nvSpPr>
        <p:spPr>
          <a:xfrm>
            <a:off x="5943953" y="1211100"/>
            <a:ext cx="4733290" cy="1955165"/>
          </a:xfrm>
          <a:prstGeom prst="rect">
            <a:avLst/>
          </a:prstGeom>
        </p:spPr>
        <p:txBody>
          <a:bodyPr wrap="square" lIns="0" tIns="0" rIns="0" bIns="0">
            <a:spAutoFit/>
          </a:bodyPr>
          <a:lstStyle/>
          <a:p>
            <a:pPr algn="just">
              <a:lnSpc>
                <a:spcPct val="120000"/>
              </a:lnSpc>
            </a:pP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  </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初次选举开始前，所有节点均为</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Follower</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；一个</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Follower</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出现</a:t>
            </a:r>
            <a:r>
              <a:rPr lang="zh-CN" altLang="en-US" b="1" dirty="0">
                <a:solidFill>
                  <a:schemeClr val="accent4"/>
                </a:solidFill>
                <a:latin typeface="思源黑体" panose="020B0500000000000000" pitchFamily="34" charset="-122"/>
                <a:ea typeface="思源黑体" panose="020B0500000000000000" pitchFamily="34" charset="-122"/>
              </a:rPr>
              <a:t>选举超时</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，转为</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Candidate</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r>
              <a:rPr lang="zh-CN" altLang="en-US" sz="1600" dirty="0">
                <a:solidFill>
                  <a:schemeClr val="tx1">
                    <a:lumMod val="65000"/>
                    <a:lumOff val="35000"/>
                  </a:schemeClr>
                </a:solidFill>
                <a:latin typeface="思源黑体" panose="020B0500000000000000" pitchFamily="34" charset="-122"/>
                <a:ea typeface="思源黑体" panose="020B0500000000000000" pitchFamily="34" charset="-122"/>
              </a:rPr>
              <a:t>（选举超时：未收到当前</a:t>
            </a:r>
            <a:r>
              <a:rPr lang="en-US" altLang="zh-CN" sz="1600" dirty="0">
                <a:solidFill>
                  <a:schemeClr val="tx1">
                    <a:lumMod val="65000"/>
                    <a:lumOff val="35000"/>
                  </a:schemeClr>
                </a:solidFill>
                <a:latin typeface="思源黑体" panose="020B0500000000000000" pitchFamily="34" charset="-122"/>
                <a:ea typeface="思源黑体" panose="020B0500000000000000" pitchFamily="34" charset="-122"/>
              </a:rPr>
              <a:t>Leader</a:t>
            </a:r>
            <a:r>
              <a:rPr lang="zh-CN" altLang="en-US" sz="1600" dirty="0">
                <a:solidFill>
                  <a:schemeClr val="tx1">
                    <a:lumMod val="65000"/>
                    <a:lumOff val="35000"/>
                  </a:schemeClr>
                </a:solidFill>
                <a:latin typeface="思源黑体" panose="020B0500000000000000" pitchFamily="34" charset="-122"/>
                <a:ea typeface="思源黑体" panose="020B0500000000000000" pitchFamily="34" charset="-122"/>
              </a:rPr>
              <a:t>的心跳</a:t>
            </a:r>
            <a:r>
              <a:rPr lang="en-US" altLang="zh-CN" sz="1600" dirty="0">
                <a:solidFill>
                  <a:schemeClr val="tx1">
                    <a:lumMod val="65000"/>
                    <a:lumOff val="35000"/>
                  </a:schemeClr>
                </a:solidFill>
                <a:latin typeface="思源黑体" panose="020B0500000000000000" pitchFamily="34" charset="-122"/>
                <a:ea typeface="思源黑体" panose="020B0500000000000000" pitchFamily="34" charset="-122"/>
              </a:rPr>
              <a:t>/</a:t>
            </a:r>
            <a:r>
              <a:rPr lang="zh-CN" altLang="en-US" sz="1600" dirty="0">
                <a:solidFill>
                  <a:schemeClr val="tx1">
                    <a:lumMod val="65000"/>
                    <a:lumOff val="35000"/>
                  </a:schemeClr>
                </a:solidFill>
                <a:latin typeface="思源黑体" panose="020B0500000000000000" pitchFamily="34" charset="-122"/>
                <a:ea typeface="思源黑体" panose="020B0500000000000000" pitchFamily="34" charset="-122"/>
              </a:rPr>
              <a:t>附加日志）</a:t>
            </a:r>
            <a:endParaRPr lang="zh-CN" altLang="en-US" b="1" dirty="0">
              <a:solidFill>
                <a:schemeClr val="accent3"/>
              </a:solidFill>
              <a:latin typeface="思源黑体" panose="020B0500000000000000" pitchFamily="34" charset="-122"/>
              <a:ea typeface="思源黑体" panose="020B0500000000000000" pitchFamily="34" charset="-122"/>
            </a:endParaRPr>
          </a:p>
          <a:p>
            <a:pPr algn="just">
              <a:lnSpc>
                <a:spcPct val="120000"/>
              </a:lnSpc>
            </a:pPr>
            <a:r>
              <a:rPr lang="zh-CN" altLang="en-US" b="1" dirty="0">
                <a:solidFill>
                  <a:schemeClr val="accent3"/>
                </a:solidFill>
                <a:latin typeface="思源黑体" panose="020B0500000000000000" pitchFamily="34" charset="-122"/>
                <a:ea typeface="思源黑体" panose="020B0500000000000000" pitchFamily="34" charset="-122"/>
              </a:rPr>
              <a:t>随机选取超时机制</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：避免选票</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瓜分</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endParaRPr lang="en-US" altLang="zh-CN"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 name="矩形 3"/>
          <p:cNvSpPr/>
          <p:nvPr/>
        </p:nvSpPr>
        <p:spPr>
          <a:xfrm>
            <a:off x="770608" y="1923809"/>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矩形 1"/>
          <p:cNvSpPr/>
          <p:nvPr/>
        </p:nvSpPr>
        <p:spPr>
          <a:xfrm>
            <a:off x="1388109" y="1199515"/>
            <a:ext cx="2553575"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407160" y="753110"/>
            <a:ext cx="3629660" cy="680085"/>
          </a:xfrm>
        </p:spPr>
        <p:txBody>
          <a:bodyPr/>
          <a:lstStyle/>
          <a:p>
            <a:pPr>
              <a:lnSpc>
                <a:spcPct val="120000"/>
              </a:lnSpc>
            </a:pPr>
            <a:r>
              <a:rPr lang="en-US" altLang="zh-CN" sz="2800" dirty="0"/>
              <a:t>Leader</a:t>
            </a:r>
            <a:r>
              <a:rPr lang="zh-CN" altLang="en-US" sz="2800" dirty="0"/>
              <a:t>选举</a:t>
            </a:r>
            <a:endParaRPr lang="zh-CN" altLang="en-US" sz="2800" dirty="0"/>
          </a:p>
        </p:txBody>
      </p:sp>
      <p:sp>
        <p:nvSpPr>
          <p:cNvPr id="5" name="矩形 4"/>
          <p:cNvSpPr/>
          <p:nvPr/>
        </p:nvSpPr>
        <p:spPr>
          <a:xfrm>
            <a:off x="5888990" y="2615565"/>
            <a:ext cx="5334000" cy="813435"/>
          </a:xfrm>
          <a:prstGeom prst="rect">
            <a:avLst/>
          </a:prstGeom>
        </p:spPr>
        <p:txBody>
          <a:bodyPr wrap="square" lIns="0" tIns="0" rIns="0" bIns="0">
            <a:noAutofit/>
          </a:bodyPr>
          <a:p>
            <a:pPr algn="just">
              <a:lnSpc>
                <a:spcPct val="120000"/>
              </a:lnSpc>
            </a:pPr>
            <a:r>
              <a:rPr lang="zh-CN" altLang="en-US" dirty="0">
                <a:ea typeface="思源黑体" panose="020B0500000000000000" pitchFamily="34" charset="-122"/>
              </a:rPr>
              <a:t>在</a:t>
            </a:r>
            <a:r>
              <a:rPr lang="en-US" altLang="zh-CN" dirty="0">
                <a:ea typeface="思源黑体" panose="020B0500000000000000" pitchFamily="34" charset="-122"/>
              </a:rPr>
              <a:t>Make</a:t>
            </a:r>
            <a:r>
              <a:rPr lang="zh-CN" altLang="en-US" dirty="0">
                <a:ea typeface="思源黑体" panose="020B0500000000000000" pitchFamily="34" charset="-122"/>
              </a:rPr>
              <a:t>函数中，启动定时器</a:t>
            </a:r>
            <a:r>
              <a:rPr lang="en-US" altLang="zh-CN" dirty="0" err="1">
                <a:ea typeface="思源黑体" panose="020B0500000000000000" pitchFamily="34" charset="-122"/>
              </a:rPr>
              <a:t>T</a:t>
            </a:r>
            <a:r>
              <a:rPr lang="en-US" altLang="zh-CN" dirty="0" err="1">
                <a:ea typeface="思源黑体" panose="020B0500000000000000" pitchFamily="34" charset="-122"/>
              </a:rPr>
              <a:t>icker</a:t>
            </a:r>
            <a:r>
              <a:rPr lang="zh-CN" altLang="en-US" dirty="0">
                <a:ea typeface="思源黑体" panose="020B0500000000000000" pitchFamily="34" charset="-122"/>
              </a:rPr>
              <a:t>，在</a:t>
            </a:r>
            <a:r>
              <a:rPr lang="zh-CN" altLang="en-US" b="1" dirty="0">
                <a:solidFill>
                  <a:schemeClr val="accent4"/>
                </a:solidFill>
                <a:ea typeface="思源黑体" panose="020B0500000000000000" pitchFamily="34" charset="-122"/>
              </a:rPr>
              <a:t>随机时间后触发</a:t>
            </a:r>
            <a:r>
              <a:rPr lang="zh-CN" altLang="en-US" dirty="0">
                <a:ea typeface="思源黑体" panose="020B0500000000000000" pitchFamily="34" charset="-122"/>
              </a:rPr>
              <a:t>，检查当前节点的状态。如果是</a:t>
            </a:r>
            <a:r>
              <a:rPr lang="en-US" altLang="zh-CN" dirty="0">
                <a:ea typeface="思源黑体" panose="020B0500000000000000" pitchFamily="34" charset="-122"/>
              </a:rPr>
              <a:t>Follower</a:t>
            </a:r>
            <a:r>
              <a:rPr lang="zh-CN" altLang="en-US" dirty="0">
                <a:ea typeface="思源黑体" panose="020B0500000000000000" pitchFamily="34" charset="-122"/>
              </a:rPr>
              <a:t>或</a:t>
            </a:r>
            <a:r>
              <a:rPr lang="en-US" altLang="zh-CN" dirty="0">
                <a:ea typeface="思源黑体" panose="020B0500000000000000" pitchFamily="34" charset="-122"/>
              </a:rPr>
              <a:t>Candidate</a:t>
            </a:r>
            <a:r>
              <a:rPr lang="zh-CN" altLang="en-US" dirty="0">
                <a:ea typeface="思源黑体" panose="020B0500000000000000" pitchFamily="34" charset="-122"/>
              </a:rPr>
              <a:t>状态，则可能触发新的选举。</a:t>
            </a:r>
            <a:endParaRPr dirty="0">
              <a:ea typeface="思源黑体" panose="020B0500000000000000" pitchFamily="34" charset="-122"/>
            </a:endParaRPr>
          </a:p>
        </p:txBody>
      </p:sp>
      <p:pic>
        <p:nvPicPr>
          <p:cNvPr id="6" name="图片 5"/>
          <p:cNvPicPr>
            <a:picLocks noChangeAspect="1"/>
          </p:cNvPicPr>
          <p:nvPr/>
        </p:nvPicPr>
        <p:blipFill rotWithShape="1">
          <a:blip r:embed="rId1"/>
          <a:srcRect b="11987"/>
          <a:stretch>
            <a:fillRect/>
          </a:stretch>
        </p:blipFill>
        <p:spPr>
          <a:xfrm>
            <a:off x="6037296" y="3618961"/>
            <a:ext cx="4850693" cy="2643852"/>
          </a:xfrm>
          <a:prstGeom prst="rect">
            <a:avLst/>
          </a:prstGeom>
        </p:spPr>
      </p:pic>
      <p:sp>
        <p:nvSpPr>
          <p:cNvPr id="7" name="矩形 6"/>
          <p:cNvSpPr/>
          <p:nvPr/>
        </p:nvSpPr>
        <p:spPr>
          <a:xfrm>
            <a:off x="599440" y="2148205"/>
            <a:ext cx="4953000" cy="857885"/>
          </a:xfrm>
          <a:prstGeom prst="rect">
            <a:avLst/>
          </a:prstGeom>
        </p:spPr>
        <p:txBody>
          <a:bodyPr wrap="square" lIns="0" tIns="0" rIns="0" bIns="0">
            <a:noAutofit/>
          </a:bodyPr>
          <a:p>
            <a:pPr algn="just">
              <a:lnSpc>
                <a:spcPct val="120000"/>
              </a:lnSpc>
            </a:pPr>
            <a:r>
              <a:rPr lang="zh-CN" altLang="en-US" dirty="0">
                <a:ea typeface="思源黑体" panose="020B0500000000000000" pitchFamily="34" charset="-122"/>
              </a:rPr>
              <a:t>在</a:t>
            </a:r>
            <a:r>
              <a:rPr lang="en-US" altLang="zh-CN" dirty="0">
                <a:ea typeface="思源黑体" panose="020B0500000000000000" pitchFamily="34" charset="-122"/>
              </a:rPr>
              <a:t>Make</a:t>
            </a:r>
            <a:r>
              <a:rPr lang="zh-CN" altLang="en-US" dirty="0">
                <a:ea typeface="思源黑体" panose="020B0500000000000000" pitchFamily="34" charset="-122"/>
              </a:rPr>
              <a:t>函数中，创建一个新的</a:t>
            </a:r>
            <a:r>
              <a:rPr lang="en-US" altLang="zh-CN" dirty="0">
                <a:ea typeface="思源黑体" panose="020B0500000000000000" pitchFamily="34" charset="-122"/>
              </a:rPr>
              <a:t>Raft</a:t>
            </a:r>
            <a:r>
              <a:rPr lang="zh-CN" altLang="en-US" dirty="0">
                <a:ea typeface="思源黑体" panose="020B0500000000000000" pitchFamily="34" charset="-122"/>
              </a:rPr>
              <a:t>服务器实例，并初始化其状态。需要设置当前任期，投票对象（</a:t>
            </a:r>
            <a:r>
              <a:rPr lang="en-US" altLang="zh-CN" dirty="0">
                <a:ea typeface="思源黑体" panose="020B0500000000000000" pitchFamily="34" charset="-122"/>
              </a:rPr>
              <a:t>-1</a:t>
            </a:r>
            <a:r>
              <a:rPr lang="zh-CN" altLang="en-US" dirty="0">
                <a:ea typeface="思源黑体" panose="020B0500000000000000" pitchFamily="34" charset="-122"/>
              </a:rPr>
              <a:t>表示还没有投票），日志等。</a:t>
            </a:r>
            <a:endParaRPr lang="zh-CN" altLang="en-US" dirty="0">
              <a:ea typeface="思源黑体" panose="020B0500000000000000" pitchFamily="34" charset="-122"/>
            </a:endParaRPr>
          </a:p>
        </p:txBody>
      </p:sp>
      <p:pic>
        <p:nvPicPr>
          <p:cNvPr id="14" name="图片 13"/>
          <p:cNvPicPr>
            <a:picLocks noChangeAspect="1"/>
          </p:cNvPicPr>
          <p:nvPr/>
        </p:nvPicPr>
        <p:blipFill>
          <a:blip r:embed="rId2"/>
          <a:stretch>
            <a:fillRect/>
          </a:stretch>
        </p:blipFill>
        <p:spPr>
          <a:xfrm>
            <a:off x="488315" y="3315335"/>
            <a:ext cx="5064125" cy="2437765"/>
          </a:xfrm>
          <a:prstGeom prst="rect">
            <a:avLst/>
          </a:prstGeom>
        </p:spPr>
      </p:pic>
      <p:sp>
        <p:nvSpPr>
          <p:cNvPr id="16" name="TextBox 28"/>
          <p:cNvSpPr txBox="1"/>
          <p:nvPr/>
        </p:nvSpPr>
        <p:spPr>
          <a:xfrm>
            <a:off x="770890" y="1433195"/>
            <a:ext cx="2960370" cy="442595"/>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2400" b="1" dirty="0">
                <a:solidFill>
                  <a:srgbClr val="313D51"/>
                </a:solidFill>
                <a:latin typeface="思源黑体" panose="020B0500000000000000" pitchFamily="34" charset="-122"/>
                <a:ea typeface="思源黑体" panose="020B0500000000000000" pitchFamily="34" charset="-122"/>
              </a:rPr>
              <a:t>1. </a:t>
            </a:r>
            <a:r>
              <a:rPr lang="zh-CN" altLang="en-US" sz="2400" b="1" dirty="0">
                <a:solidFill>
                  <a:srgbClr val="313D51"/>
                </a:solidFill>
                <a:latin typeface="思源黑体" panose="020B0500000000000000" pitchFamily="34" charset="-122"/>
                <a:ea typeface="思源黑体" panose="020B0500000000000000" pitchFamily="34" charset="-122"/>
              </a:rPr>
              <a:t>服务器初始化</a:t>
            </a:r>
            <a:endParaRPr lang="zh-CN" altLang="en-US" sz="2400" b="1" dirty="0">
              <a:solidFill>
                <a:srgbClr val="313D51"/>
              </a:solidFill>
              <a:latin typeface="思源黑体" panose="020B0500000000000000" pitchFamily="34" charset="-122"/>
              <a:ea typeface="思源黑体" panose="020B0500000000000000" pitchFamily="34" charset="-122"/>
            </a:endParaRPr>
          </a:p>
        </p:txBody>
      </p:sp>
      <p:sp>
        <p:nvSpPr>
          <p:cNvPr id="17" name="矩形 16"/>
          <p:cNvSpPr/>
          <p:nvPr/>
        </p:nvSpPr>
        <p:spPr>
          <a:xfrm>
            <a:off x="5944588" y="1069734"/>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ISPRING_ULTRA_SCORM_COURSE_ID" val="7A251DB4-07BE-47B3-8E91-FE7746FF9ADF"/>
  <p:tag name="ISPRING_SCORM_RATE_SLIDES" val="1"/>
  <p:tag name="ISPRING_SCORM_PASSING_SCORE" val="100.0000000000"/>
  <p:tag name="ISPRINGONLINEFOLDERID" val="0"/>
  <p:tag name="ISPRINGONLINEFOLDERPATH" val="Content List"/>
  <p:tag name="ISPRINGCLOUDFOLDERID" val="0"/>
  <p:tag name="ISPRINGCLOUDFOLDERPATH" val="Repository"/>
  <p:tag name="ISPRING_RESOURCE_PATHS_HASH_PRESENTER" val="dda1421ddb3ffb98a498c34c1cc89e982539480"/>
  <p:tag name="ISPRING_PRESENTATION_TITLE" val="毕业论文答辩PPT-13"/>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CBerJKWn+5mToEAADhDgAAHQAAAHVuaXZlcnNhbC9jb21tb25fbWVzc2FnZXMubG5nrVf/bts2EP6/QN+BEFBgA7a0HdCiGBIHtMTYQmTJleg42Q8IjMTYRCgxkyi32V99mj7YnmRHym7spoOkdIBtmLTvu9Pdd9+Rx6cfC4k2vKqFKk+c10evHMTLTOWiXJ04C3r28zsH1ZqVOZOq5CdOqRx0Onr+7FiyctWwFYfvz58hdFzwuoZlPTKrhzUS+YkzH6duNJvj8CoNokmUjv2JM3JVccfKexSolfqj+uGXt+8+vn7z9sfjl1vLPkDJDAfBIRSySG9e9QAKaRwFKaCRIA3JJXVG5nOYXbSggR8SZ7T9Msx6HpMLZ2Q+O+0WcUxCmiaB75HUT9IwojYXAaHEc0ZXqkFrtuFIK7QR/APSaw6V1KLiqJYitz9kCjbKhnc586IZ9sM0JgmNfZf6UeiMElVV9z9ZWNbotarAXY1yUbNryXPrEzhjf7+reA2umQZOIXjptYB/qoKJ8qjTdYyXfjhJaRQFSUpCb7fjjEiZI69ixs1AlBgnJAaAitW8eoJtallmzRGWchjC1J9MA3hTE8JUrNYS3npoHHMCNZjzsssKOEJiYFeSLKPYM0kDV4ihO1bXH1SVH/Bjv1BdwH7oRkBBl+6BU4OxA4YaC1COquKZ7gKbkSTBE5KOo0sgMvRdNMQiOod2Ox9icUUSaBGSdNmE+MKfYEN402I7/u/6K2OGzvIesSwDO5O+jVBNDTsmpdAFttPqYV4S8n4BVfNx8I0ubgEhsbZeK7HhEEKVd7MHNMUlnuHP+4X/W3qG/YB4KRDKi5YptWJnnDGQh1JpxKRU5gHAL8s3rMw4uuYZa4Dw9/C3XOT2b6bYNpK/GvE3YnorLS+2qhR65PLF0cDQDoTscYRFU0N4WvPiTne53gv/KVEYYv9nCH0efaD/pG3WsQ8dMBaqvwUBeTaCBIoq+1v54Rk4mrc9D6LglzcDfIbRFiBU6KkYF5CqgxAuIIUD7JdknPgUhu2SX9dCd84xW9m2QN8uagYHB8k1fyjsNb9R0BOSs007zkDWbKU7C7o3LQ+0h/o0gJBDAFy1IxEgpSgg/rwH5mJGdhloJePgSZaqkbltUSlurWxAbpuCP57DN5Uq7K5k9Y68rWqdfk8U7cPFrdP5gHmSEBy709TFoUvMEc40jexpBFw0MQU0SQM8NuZAyoLpbA1aeaOaMu8J1J7CPHKGAWyb0oSzKlv/8+lzT4yvIml30Xb310Eg0GFGiMgXsN9DpXn9ZxcIxeNDO7voY7U9te7seh5iqQ90+F9Oh6zV9EIVsHXU7RfYti0aphS70xkQMrH8U02VdY/efYQZjs9BVOz5yhnNWHULikSVkoNQbKoNAfUw7w8Xh0ZLUfIhtt+n6eaBqT9PsefZWxQ0nxTZbTu8cjgrZtvrlITrVF8wd4pDELyv8Hgu9EBAOyN28gKN3q4f2nzzeGR8WdX2Mnr8cu9u+i9QSwMEFAACAAgAgXqySgn+cEwJAwAAtQoAACcAAAB1bml2ZXJzYWwvZmxhc2hfcHVibGlzaGluZ19zZXR0aW5ncy54bWzVVt1SGjEUvucpMul4KYsWq2UWnI7A1FGBEdrqlRM2BzZjNtlusiBe9Wn6YH2SnmwEYbTOqnWm5QZyfr7znZ8cEh7eJJLMIDNCqybdqdYoARVpLtS0Sb+MutsHlBjLFGdSK2hSpSk5bFXCNB9LYeIhWIumhiCMMo3UNmlsbdoIgvl8XhUmzZxWy9wivqlGOgnSDAwoC1mQSrbAL7tIwdBWpUJI6EVnmucSiOBIQQnHjsmuZCamgTcbs+h6mulc8SMtdUay6bhJ39WKz9LGQ7VFAsolZ1oodGLbYJwLx4fJobgFEoOYxkh8v07JXHAbN+lu3aGgdfAQpcD2OTCHcqQxGWXv4BOwjDPL/NHHs3BjzVLgRXyhWCKiEWqIy79J26Orz5eDzvnpce/katTvn46OB55E4RNs4oTBZqAQCek8i2AVJ2TWsihG3ugzYdJAGKyLlmYTrTbIuTMZa4m1L7xwHpIx8B5LYK0bw2uhumi5Q8kEE5GLJv2UCSYpEZZJEa2cTT42Vtii/911S4JYOGdAzob0PryvThSzzMA6raXGuJpHrW86l5wsdE6kuAZiNcH88wR/xUDWm0MmmU4KKY6PJUYKjDgTMAd+WNT0DvBPgS4xRJKjJ05uKsH6CN9zcUvGMNEZ4gKb4YyjXBiPX30WcMqMuQdlS45bw9PjdufquNfuXGy5BBmfMRU9ExwbDklq3wKfYe5KYwgpNVZzDQIrE7HcQNEfLnhhVibN0rFjNiua7hpZgGK7BfLxmKiIcDSFyqEsYMQU0UouCIvwChk3QjOhc4MSPywe2ryIoHclQhVUp3iDMFjGISuDVtvZfV/f+7B/8LFRDX79+Ln9pNPdWhlI5qL5vXL05GJZLZeHdy4M3C54fDXYLP83N8PgvPO1TF17nYtRqW52hqXg+mWs+idlrM79KhusrbFSFHAPTf3Sw00kRSIs8L85Yi8Yk1f9g/gZe5sxecOcX3M1/puU/Wn1GNl4fYTBo88jp0mEEgkWwm3E1ZuqtVev4XvmUVWlgmibT81W5TdQSwMEFAACAAgAgXqyStqYtsO1AgAAVQoAACEAAAB1bml2ZXJzYWwvZmxhc2hfc2tpbl9zZXR0aW5ncy54bWyVVm1P4zAM/n6/Ytp9p/cKOqlMggESEnegA/E9bb02WppMiTtu//6cNKVJt25lEdLy+Hkcx7E9UrPmcvFpNktzJZR+BkQuS2ORDpvx4nKeNYhKnuVKIkg8k0rXTMwXn6/v7EoTxzylUlvQpPniPic0K5ZDf8yF+0yR+DN+Xtg1JshVvWFy96BKdZaxfF1q1ciCZHfuMyardhvQgsu1vcSvi+Xt6AGCG7xHqKOYvt/ZNU2y0WAM2JDOb+06qRIsAzEtwwNNf9Tx2w9kW244OtnVV7vGZBtWQpzk49HRw5D3DwsQ/iFRv53bNUoVbAf6Q87Vptl8SKBVaRMaa44/4rtGKFZQ+5Hg5otdJwX2Qvagk6/g0/Pjxq6A5L+GfZ/adtVKPNm8DgaCffRMwAJ1A2nS7VqbqdTbY4PUH7BYMWGIEEI96YmCfmKN6dzEWM/7C29cFqEvj/SUVyWaGpZtwIG7GO/5y+W1mxWh03csiFDD1oNBiD3YM/9QXveYAdgznwUv4FGK3X4EQ1Mr6h75mvnnPJ5/soJktC28tdt1VnvSg21dE4TqgY5TqwIWxobzwmuw75YmDmtDSvZiSiXb8pIhV/K35WU7dxmTJgODr7XDlZUiRwGHCs7FSGM6TJfbx/XorXFBtj8L/eXa/Qxpil/OGSLLq5p+lsx85nXUJpSYeXJYYeck0UHfy5UKNO7sMVHN9Br0i1Ji6jFSIZip7lXbXGP0NAlykCaHs5x6J4fSL5s6A31Lr8bBdFmOwZZY8bIS9IevHN6gGChGrK0UK/InGX+vywDwRQBM51VXte2mtdSNQC5gC13zB4C78tjdUkNVOlZwV/gAKwxLziOTatLPir5W4hkS4Af4rxRW5HhgmVD2yDLjbhZ1fjeG+1iiwdyNM1t84SRze19LkWOy72eQQPvv5H9QSwMEFAACAAgAgXqySnjWJgneAgAAxgkAACYAAAB1bml2ZXJzYWwvaHRtbF9wdWJsaXNoaW5nX3NldHRpbmdzLnhtbM1WwU4bMRC95yssVxzJAqWFRpugigSBoCQiaQsnNFk7WQuvvbW9CeHUr+mH9Us6XpOQCBotCKrmkux45s17M+PZxAe3mSQTbqzQqkm361uUcJVoJtS4Sb8Ojjb3KbEOFAOpFW9SpSk5aNXivBhKYdM+dw5dLUEYZRu5a9LUubwRRdPptC5sbvyploVDfFtPdBblhluuHDdRLmGGX26Wc0tbtRohcTB90ayQnAiGFJTw7EAeu0zSKHgNIbkZG10odqilNsSMh036bqv8zH0CUltkXHlttoVGb3YNYEx4OiD74o6TlItxirz3dimZCubSJt3Z9SjoHT1GKbGDBPAohxq1KHcPn3EHDByEx5DP8Vtn54ZgYjMFmUgGeEK8/CZtD66Pr3qdi7OT89PrQbd7NjjpBRJlTLSKE0eriWIkpAuT8EWeGJyDJEXeGDMCaXkcLZvmbiOtVsj5ZzLUEktfRlEyQqZy1qSfjQBJiXAgRbI4dWDG3B0JiRp87HZ9pBx9AAx6kxSM5cuJ5ifWVzFpfdeFZGSmCyLFDSdOE1RUZPgr5WS53GRkdFZaJVhHrBSMk4ngU84OyirdA/4t0RWmyAqMxFHMJXchw49C3JEhH2mDuBwmOLRoFzbg158FnIO1D6Aw57jRPztpd65Pztudyw0vENgEVPJMcGwhz3L3FviA2pXGFFJqrOYSBFYmgcLysj9MsNKtiszKuVOYlE33jSxBsd0C+QRMPEhwtIQqeFXABBTRSs4IJHgprB+hidCFRUsYlgBtX0QwhBKhSqpjXFCYzDBuqqBtbe+83/3wcW//U6Me/f75a3Nt0P2i6Enw2cKmOFy7Khbr4vGdiyN/Q5++7M4U/+qu9y4636pU6rxzOajUn06/Ely3ilf3tIrXRVhOvaXFVIkCbpZxWGO4W6TIhOPsNYfmBY1fv+XDWLxS499Qxdrx/X9FhKfFS33lLR5HT/7NqKF99b9Xq/YHUEsDBBQAAgAIAIF6skrb73U9lgEAAB8GAAAfAAAAdW5pdmVyc2FsL2h0bWxfc2tpbl9zZXR0aW5ncy5qc42Uy27CMBBF93xF5G4rRF+gdtcWkCqxqFR2VRdOGEKEY0e2k0IR/97Y4WE7kxbPBt8c3xkP8ux6Ub1IQqKnaGd/2/27v7caGE3LEq59nXXoudGJYtkC5lkOLONAAqQ6Hj3J+zOBGRNuTePth7FVjh8R5suSMuXiBWIhEU1hhysE/Ea0DXb45yT2nHs1d3IaHZdaC95PBNfAdZ8LmVPLkKuXqQn3igEsKpANOrALQZc0Ac90ZFcXeXZ8GJlwuUTkBeXbmUhFP6bJOpWi5IuGntrl0qttAbL+y9eHAh9HrxPPjmVKv2nIw8R3UxPdZCFBKTjkHU5MoDCjMbA/WxSgnnH7QgFdZSrTR/r5xoRLFzSFVpfaJdQNrb0u5TRsdEPcDk14BKNbkJdYiaIsLuGkSE1HWmi75yeUCbrIeNpw44EJlDPFGtuu7p0vej82QbwnJIIntMKeX941O0JQIaD2xtIxrwryzjA7hokcySEQDZtWFT5HdDhHzP4zIlRrmqzyejzUw7FuA5VrkHMhWF391391hrl6+19QSwMEFAACAAgAgXqyShra6juqAAAAHwEAABoAAAB1bml2ZXJzYWwvaTE4bl9wcmVzZXRzLnhtbJ2PMQ/CIBCFd34FuV2wW9MA3UzcHHQ2FVFJ6NFw1PrzhdQYZ4dL7l3e915O9a8x8KdL5CNqaMQWuEMbrx7vGk7H3aYFTnnA6xAiOg0YgfeGKd+0eEiOXCZeIpA0PHKeOimXZRGeplQSKIY5l2ASNo6yzBhRVlJOKwor2/m/6M8NDGOcq8vsQ96jKXtRq4VTshoqc3YoPN4iyGpQ8uuuys6US0URSv48ZtgbUEsDBBQAAgAIAIF6skqw7V1XbgAAAHYAAAAcAAAAdW5pdmVyc2FsL2xvY2FsX3NldHRpbmdzLnhtbA3MPQ7CMAxA4b2nsLyXn42haTc2EBLlAFZjUCTHRomF4PZ4e8OnNy3fKvDh1otpwuPugMC6WS76SvhYz+MJoTtpJjHlhGoIyzxMYhvJnd0DdngL/bitXCOcr1RD3hp3ViePM4xwieezcMb9PPwBUEsDBBQAAgAIAIOZ9U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IF6skoXqeFBbwEAAPsCAAApAAAAdW5pdmVyc2FsL3NraW5fY3VzdG9taXphdGlvbl9zZXR0aW5ncy54bWyNUttq3DAQfc9XiPzAShrdDO6Cbi5+SUKykGd3rRbTRC6WQkvRx1dOsmy22dBqnmbOmTPM6LTp+xTtU8rz4/R7yNMc70LOU/yWthcItfv5YV5ulpBCTptj5X6K4/yzj1/ntVarKQ9xHJbRrmjaYtQ9P6SkVk7VjBlGkWSeeoWc57ZiDbgGbMUcJbbd/CXxoruEfYj5vGq7OUHfN/QxhSX3cQy/tnDKfgudbvB5Gcap8tJWsDXKYWpxbA3ECJfcF6oBQCDLHXG4SNlITZDHjGMoRlGggAjnpBGFSMqhZl0jqgrzjUBMMkZdoZ7WbqS1cdQWCQ0huk7zqrGl64zEGBFCgLnCBXQGo8qGqqFBrQcEBwZE0UYTBaiznelY8c4Ly5GiXmBcmDGA8fG4x+3enutY/e91Duf8h+DZLziLrt7anDFXu39alkrehccfD0MO6MuQQj9+ury59Xf+aqd3/fXV5as3n318YK6GrZt/6O8/UEsDBBQAAgAIAIJ6skqlSRcUvw0AAAIjAAAXAAAAdW5pdmVyc2FsL3VuaXZlcnNhbC5wbmftWmlYkunef8xOTqXZOpYZtGrnVC6hmaZQWdmmdaaZadxtXEkRFdeRpXKmTlPKlBXu2BkdZzIhRTEXoEVlTFyOTjAIirlAiqCGgsj2Pth0vrzX+/X9xIfn5rqX333/+W+//31d9+2L/r5Wq2xXAQBgdeb0iS8AYLkfAJgnf7YCHCFtdOOBP2aYL3yPA5RuuwmwszzmmN8xAKghrtZe+RvYX5l4OgADAGteGz8zNvrXSADYSTpz4tiXGaGyQdad+HQde3b78bU7Pru63GXlzpqze9LWLXv0m/afIevWH3N+2OAa+/jfOWU5J/fvvxG+bu2s75XHZTk5X2mttZeUGpyT6IKXasytmXYkXcE4QmX/YNGcWeoBw3Rz4sUt6dHK3+50sdJFONVIPS+0OWP84WVH7/k/LoFSATFxXUejIQcx92Qs1U17ayj87j5zcLguX/37YrqHa6ZG1jC60gwcGeAUjyXHfiAbtA6lRmDZ2/GWyCFa3ufLjMubikktM69WJ+0AO0erDEWksR+Mi8a/XQ62sTa7jMPNm5f2afsMbHsdT4HttTSXJfSddcYNQ+4aITITxAQxQUwQE8QEMUFMEBPEBDFBTBATxAQxQUwQE8QEMUFMkP93SEZFJRm/ODJOCmNmzAy/bNuKbkmaZUzjpm/DeHEUUXBPIxN5BFz5nub9ix87T9UWbJgddyKoT7EZmIGAmGpyt4aZLyWw2ToXyBwH1hPshV1wDuU7vA0WNQ4hs4zI2SlaD7yGpUW02am66RWoocJ+YUPEYgQH9R1HKTp+14KxOFk1uwo+If6uUubx1jIid9vv2MlL5KaFmVsILVN/j4gdGxmFGhYqiLipiOmg7sEC5NiACqp77wsNoDNCKIWB3Si6v+qxNe79vagqaFYzpInoldv5XJ5C1o45TCd7ZmUOERWbrob6rQBe+HXVCDzWnH9Exc9XJTU3iF2RgxjnBtm2lvCd7dly6YmrlPSB0kuclxIJwqDuNP9PHXYaRlZzNAPCsn4JgMMqaWSGtgmxLT1CqbM8F00mLPaT8ejEg9m3U4PuSsgE/fCLOG4RlSYvTjhQpGmz3BnNX8Q3J9yX7yKOHqR4DsZLiw1CUow6jcGOkkvS1bSIbs0a/OFlQOIpsQ2KytJ/h4Vn+vfR0RWp3R3CdqKa9MQF8oDyB+4eXUIXb8esCZVI7b7/pT++yyzds6zk8ufx1l9KWnI9EP7uGtyRa/kWXMuzYo0u/MqKSExQlwqTyEyguaUEVBZpXntmkHe0Kr/aQdYIJSPDUR4p0EZZFOfQ02kqKJaiCSF62zuWnfHDQAij0BK4pnCmXvTv2dXjN6CsrutuLBB4ojQH2jIuNh1XnRwoFQTmVUXcssP0MrxnvFv3+cEPY4qm0M1bHDk8nXMcM4y6rOBlu20gZ+ZKSfRTzWvL3UqqbYGBOUn3/niqCoNgyFPiMmpRRIHF7Kr65gy3LQAguQKX7vS+5eWL1DT0eUqic60go5Ki1k+HXqo2/7MuPg6fx9L5EQ5aTErfWgoZKYLqxx34a86iaQvriBJ8gKTAnzB4caQXN/ZH52FlCi+EdamcPRpymmQFHG1QnxzxIOR2hA5YBCFLMK7o/jMCwmqjfjlG/X4pBQ4dEAxA6xK6rn/Y7+6sDq8QyA2Y2PvdhM2Fdk4hhwBgsFudfSGvzpoOindV/zR5wMJ94+ixiR+FNsgs//o14f21UUPJSe9dYc4FPfdPk6NeDhY2/Blv8ZWgx7WAOXQDRicja90qw9DoLVLFqV+qFYGUxfN5VfJdlaHtNZUwVzNgWNgy13duNnPU45zmyr5qTHcodrbtOTRhe3t238PnOQTtKJR4OI3/9z5l8WT+4w7LE9yYsqmu6wuLQHcUwblzMF/n9To7VcBB1azYBXuQL4i6GRj3rP7mXkWqlQ1dylHH31oH+/VPCg0aHB+SDm3siuLoPtjzxs9sLdQu8li5uifklRO1ZsB7154sxL96uFl95biah1yPGOI7J1Q7aIj1DUlvw8eeRFWeFmCe8NW8QUDTcGq/FOWR5TBUJnwxJc3UdH7jc78+fsWmOH5LU8S8zOIl5fobz0ElPcg8d0Ix/+R6q1D+G1EQ2l4ssW21w4RQbIXF//CGWKtfWuMTZzUig344wvBJjJQ3ZJvSsGGZbsSGlYFWE/FzP/s+Ysxzg2wQGn6PIx6MvtAs+CiJpR3PkriI0LwtmFBaPFNOCnGQ3QH9NlXcxDmUIGjKpW1TiIxfx36yzl2EVo3mK0rgbDNBqjKB5vRoA0K0G1Twpuc5souRhLUpb2svlcvM5KHfedkrsmeoBF0cdooKum/M8aZ4AFjkxASUS+6wA3t8Vdzh8NKGX8ZHS9KHGpVYMel7GtZbVXL9ZWCMduICoWkqbnvSBiQhviKVQqOo0hJdsu+iglgL56PVlg/EGr64ngE7WkBXstNKGI0tHl2okhm1PeiPjtpDyiPDfxq1bC5kzGUEK4mqat0EPSwvhQ8AKZnyRskIpq0oX1IsPYrnPIsUcHsjs7YjzHNBPTiRcFZHlBKaSiDSKz+4Ci4ncZr6oxNrvWU1fXD+WWlwDKUnXxYk6+2NPHCB60kbhB0O8PlZlxgrE1UpB1Ec3C5ZXpwx5oYF+duepU79VxWOGraGG1jKtF+yzIfD+sBuL4kQ+ox6mcBRIWMPDuE1sk7mipUTWDq3yoluft+t7Axa4HFqwAEMNilnPoB7SBQde5CLD64UTb9OuuyT14guxyXnbLY+a4PdSjOn54ak/Vjn/WLwHJEdZcgQBXb283Ybgy6kT9FaVCgpxiQiLKYjrHzED9fRsFkXERa6CEJhKrwj7eKz0JJauHWU1SYlmu/x9acDC1Al0kMCd6qlh6srX2AN55bFxoc11qaCJ99Tdrh967U35D3qaUmdXfPURmTWtWYShNipn2XWP6qknjHaualcctu9vpQor7Z2CbGYjxt2ic53JsfU4qo6JjEzrHrcpg5bOoc3zy3O1LwJxF9Cko12hvGQFNWAnN/t45MnS8vlU2SZKNEjWGdD5+c+eQa3I+HSJbtiHqrv7AEt1OA0hFV0+WJHt4qeL7Q6wNfxzIacvCEk3Sgu7sCFTwYfzXH/y+CCy4VPX76oXTPJ23eKC1xBbM9PG7xuUJp/wQvCKAlXxPZ/Gbl5mxTzjZglkQ64S1kN0j2wxIL+6uv9SkXwo3oCVNUbKd+KJAfvAr3+b6L2qWvVEaSSnaieHbDN6i40HtMrfIYprHOc+fV/+Z4ajMTN5H1DrV6SlslrOITrFinKTcMqxXBAKTbtuzVUm/y07gKYH3n8BLby4c5Re5+8zB+6PKmyZ7EMN2Rj1eMOoXsfvPHUXYuK1cwcvlkQ2/EImNzHzoUtfmH3YDdmIAXyglDBjqi1n5uoYek1n1KBYvhl9gJ29htFseKJudLVNQBdvSXuJ2dRZYNkqieL8SpyKqw6+dLHWAOLl6wSHnkVRPO4I20racuPHH0BzoUblM9N63mBLFE9vwNK4dCnP3zcKAUrpz6b9PH/D7XI7K18KR9AHShGiGC2bWMZdGh5gUgnT7cxNo2veExl/cI3jbfnMrwi8UcpHamB+Lc93xt1M5e5OFHpBIFjN5NhkIg1XKptKGdtuD/NsNodtjyfefPvCt0OwXz0v54t2u4Vfj0A/eilA9PEzKLuufl/3Atg0q+g/WGaSKaItS2mpEd54EycodTzaKCY6ay6XYfIXQtSzSphe9reWsRnTVeNJDDVFZM/dWsnQSMQOerVPYTQwmlVJ+FDHjlYu8BG5FqMe6n7yq75VrDf+IEs+JV4D0Hhc/BA81+JzNNbJcTMeow2ntN8C3KNfIlrnHI3Lh0DMpoSr1eQEQfXqhVkg5aZPYUU9GsnL7OatNg83cRzaN9P/935I79SSWF4DzjaKwaJAK3Qza+iMm1Vr62MyWS9kcAZMufI8uypGsQgj6Wfz/AsxSJPv/i5L2Lcvm901rG8cwVQJpBSWRDykdKqTxwb2L0S3RlgjNV7GqOB8Jvvr6ll61Nu2qsu264HHXTJFC2rl3xECZagxXNqe5XfR4afB2vPdlyij5HifwcpPgZtUBarLfN0x5R6jF+LtwR/zmcZ5CFkn/vsMe2Fq467jOmGExNYLvlJshdl+DpQYscA6ThJg95h5N9GJ1DjFdY3dEaWGjJTYllhcOhyjW6aYLhnniQnuu4e/udETfIGBfzVXD62GPI6a5MZcDgC2orpczj2sY7K5LBXuEBSwsK4KVPox2C9qFZZnaQoqtE46QjIIbctxrz4+nkqoW2HmWG+ZBrrAP86YYQStt5D4k2657gVAB5ZWENaJXmSb+Gvd6FU3GL76ixH8SF/Ae7GZusman9j0flCcfUh5OH7HGR/JkAsVG0YajOUi72g/UvCYCR6tT3bTlWq2Jcgf0/6DZQFOh3ZwE8KU7+5PPJTZKa0usHxAi3MGrxEOPC0r2R2Fg5siKpUOhxLn8jFF9iOPpRPurenv3sgOk54tzrseYaiy13k7lzQsJ8jyOjzBCt+L76830XmkvCdUMDUuW/8v64oCU4tM8dDjTeTi5PJoR8G4qhtS+8rqh0le6aZmoTgpbXgVPIsy2AMqgvG2d5o8W7FdHLsQQN+4TW0fcOyTw87VEO9kXrdO2vCc+NbkJGzxsWSq+IdMBv1NOvOHYPZH+cFpe/cowTGiTMn/U9Qjoff+B9QSwMEFAACAAgAgnqyStIooFJKAAAAawAAABsAAAB1bml2ZXJzYWwvdW5pdmVyc2FsLnBuZy54bWyzsa/IzVEoSy0qzszPs1Uy1DNQsrfj5bIpKEoty0wtV6gAihnpGUCAkkIlKrc8M6UkAyhkYG6OEMxIzUzPKLFVsjCwgAvqA80EAFBLAQIAABQAAgAIAEOUV0cNwDEewAEAANoDAAAPAAAAAAAAAAEAAAAAAAAAAABub25lL3BsYXllci54bWxQSwECAAAUAAIACACBerJKWn+5mToEAADhDgAAHQAAAAAAAAABAAAAAADtAQAAdW5pdmVyc2FsL2NvbW1vbl9tZXNzYWdlcy5sbmdQSwECAAAUAAIACACBerJKCf5wTAkDAAC1CgAAJwAAAAAAAAABAAAAAABiBgAAdW5pdmVyc2FsL2ZsYXNoX3B1Ymxpc2hpbmdfc2V0dGluZ3MueG1sUEsBAgAAFAACAAgAgXqyStqYtsO1AgAAVQoAACEAAAAAAAAAAQAAAAAAsAkAAHVuaXZlcnNhbC9mbGFzaF9za2luX3NldHRpbmdzLnhtbFBLAQIAABQAAgAIAIF6skp41iYJ3gIAAMYJAAAmAAAAAAAAAAEAAAAAAKQMAAB1bml2ZXJzYWwvaHRtbF9wdWJsaXNoaW5nX3NldHRpbmdzLnhtbFBLAQIAABQAAgAIAIF6skrb73U9lgEAAB8GAAAfAAAAAAAAAAEAAAAAAMYPAAB1bml2ZXJzYWwvaHRtbF9za2luX3NldHRpbmdzLmpzUEsBAgAAFAACAAgAgXqyShra6juqAAAAHwEAABoAAAAAAAAAAQAAAAAAmREAAHVuaXZlcnNhbC9pMThuX3ByZXNldHMueG1sUEsBAgAAFAACAAgAgXqySrDtXVduAAAAdgAAABwAAAAAAAAAAQAAAAAAexIAAHVuaXZlcnNhbC9sb2NhbF9zZXR0aW5ncy54bWxQSwECAAAUAAIACACDmfVEzoIJN+wCAACICAAAFAAAAAAAAAABAAAAAAAjEwAAdW5pdmVyc2FsL3BsYXllci54bWxQSwECAAAUAAIACACBerJKF6nhQW8BAAD7AgAAKQAAAAAAAAABAAAAAABBFgAAdW5pdmVyc2FsL3NraW5fY3VzdG9taXphdGlvbl9zZXR0aW5ncy54bWxQSwECAAAUAAIACACCerJKpUkXFL8NAAACIwAAFwAAAAAAAAAAAAAAAAD3FwAAdW5pdmVyc2FsL3VuaXZlcnNhbC5wbmdQSwECAAAUAAIACACCerJK0iigUkoAAABrAAAAGwAAAAAAAAABAAAAAADrJQAAdW5pdmVyc2FsL3VuaXZlcnNhbC5wbmcueG1sUEsFBgAAAAAMAAwAhgMAAG4mAAAAAA=="/>
  <p:tag name="ISPRING_SCORM_ENDPOINT" val="&lt;endpoint&gt;&lt;enable&gt;0&lt;/enable&gt;&lt;lrs&gt;http://&lt;/lrs&gt;&lt;auth&gt;0&lt;/auth&gt;&lt;login&gt;&lt;/login&gt;&lt;password&gt;&lt;/password&gt;&lt;key&gt;&lt;/key&gt;&lt;name&gt;&lt;/name&gt;&lt;email&gt;&lt;/email&gt;&lt;/endpoint&gt;&#10;"/>
  <p:tag name="COMMONDATA" val="eyJoZGlkIjoiYTg2YWRmZGU0MDUxMGY0NWQyMTNhNjJiOTc3NzFiMjIifQ=="/>
  <p:tag name="commondata" val="eyJoZGlkIjoiMDVhY2VhMzdmOTIzYWQ0ZTQ5NjFiYzExNzI0NTEzOGUifQ=="/>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F0F2F4"/>
      </a:lt2>
      <a:accent1>
        <a:srgbClr val="D90944"/>
      </a:accent1>
      <a:accent2>
        <a:srgbClr val="243B7A"/>
      </a:accent2>
      <a:accent3>
        <a:srgbClr val="5188E1"/>
      </a:accent3>
      <a:accent4>
        <a:srgbClr val="F65083"/>
      </a:accent4>
      <a:accent5>
        <a:srgbClr val="FFFFFF"/>
      </a:accent5>
      <a:accent6>
        <a:srgbClr val="FFFFFF"/>
      </a:accent6>
      <a:hlink>
        <a:srgbClr val="FFFFFF"/>
      </a:hlink>
      <a:folHlink>
        <a:srgbClr val="FFFFFF"/>
      </a:folHlink>
    </a:clrScheme>
    <a:fontScheme name="自定义 7">
      <a:majorFont>
        <a:latin typeface="Segoe UI"/>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4846</Words>
  <Application>WPS 演示</Application>
  <PresentationFormat>宽屏</PresentationFormat>
  <Paragraphs>326</Paragraphs>
  <Slides>26</Slides>
  <Notes>22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26</vt:i4>
      </vt:variant>
    </vt:vector>
  </HeadingPairs>
  <TitlesOfParts>
    <vt:vector size="43" baseType="lpstr">
      <vt:lpstr>Arial</vt:lpstr>
      <vt:lpstr>宋体</vt:lpstr>
      <vt:lpstr>Wingdings</vt:lpstr>
      <vt:lpstr>思源黑体</vt:lpstr>
      <vt:lpstr>黑体</vt:lpstr>
      <vt:lpstr>微软雅黑</vt:lpstr>
      <vt:lpstr>仿宋_GB2312</vt:lpstr>
      <vt:lpstr>Calibri</vt:lpstr>
      <vt:lpstr>Agency FB</vt:lpstr>
      <vt:lpstr>方正兰亭黑_GBK</vt:lpstr>
      <vt:lpstr>Calibri</vt:lpstr>
      <vt:lpstr>Arial Unicode MS</vt:lpstr>
      <vt:lpstr>Times New Roman</vt:lpstr>
      <vt:lpstr>Segoe UI</vt:lpstr>
      <vt:lpstr>微软雅黑 Light</vt:lpstr>
      <vt:lpstr>仿宋</vt:lpstr>
      <vt:lpstr>Office 主题</vt:lpstr>
      <vt:lpstr>PowerPoint 演示文稿</vt:lpstr>
      <vt:lpstr>PowerPoint 演示文稿</vt:lpstr>
      <vt:lpstr>PowerPoint 演示文稿</vt:lpstr>
      <vt:lpstr>Raft基础</vt:lpstr>
      <vt:lpstr>PowerPoint 演示文稿</vt:lpstr>
      <vt:lpstr>Lab 2A 任务说明</vt:lpstr>
      <vt:lpstr>Raft结构补充</vt:lpstr>
      <vt:lpstr>填充RequestVoteArgs和RequestVoteReply结构体</vt:lpstr>
      <vt:lpstr>Leader选举</vt:lpstr>
      <vt:lpstr>Make 函数</vt:lpstr>
      <vt:lpstr>ticker 函数</vt:lpstr>
      <vt:lpstr>Leader选举</vt:lpstr>
      <vt:lpstr>实现 RequestVote() RPC处理程序，以便服务器相互投票。</vt:lpstr>
      <vt:lpstr>Leader选举</vt:lpstr>
      <vt:lpstr>追加条目（AppendEntries）</vt:lpstr>
      <vt:lpstr>Leader挂掉后，重新选举</vt:lpstr>
      <vt:lpstr>实验结果</vt:lpstr>
      <vt:lpstr>PowerPoint 演示文稿</vt:lpstr>
      <vt:lpstr>Lab 2B 任务说明</vt:lpstr>
      <vt:lpstr>Lab 2B 任务说明</vt:lpstr>
      <vt:lpstr>sendAppendEntries (Leader发送日志条目）</vt:lpstr>
      <vt:lpstr>AppendEntries RPC (Follower的实现）</vt:lpstr>
      <vt:lpstr>实验结果</vt:lpstr>
      <vt:lpstr>PowerPoint 演示文稿</vt:lpstr>
      <vt:lpstr>必答问题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creator/>
  <dc:subject>https://www.ypppt.com/</dc:subject>
  <cp:lastModifiedBy>文柳懿</cp:lastModifiedBy>
  <cp:revision>20</cp:revision>
  <dcterms:created xsi:type="dcterms:W3CDTF">2024-11-28T02:01:00Z</dcterms:created>
  <dcterms:modified xsi:type="dcterms:W3CDTF">2024-12-03T02:34:14Z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9999B8FD9CE94EE3A7EB08E36AC7AB0C_12</vt:lpwstr>
  </property>
  <property fmtid="{D5CDD505-2E9C-101B-9397-08002B2CF9AE}" pid="3" name="KSOProductBuildVer">
    <vt:lpwstr>2052-12.1.0.18608</vt:lpwstr>
  </property>
</Properties>
</file>